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406" r:id="rId3"/>
    <p:sldId id="442" r:id="rId4"/>
    <p:sldId id="469" r:id="rId5"/>
    <p:sldId id="448" r:id="rId6"/>
    <p:sldId id="472" r:id="rId7"/>
    <p:sldId id="443" r:id="rId8"/>
    <p:sldId id="440" r:id="rId9"/>
    <p:sldId id="473" r:id="rId10"/>
    <p:sldId id="449" r:id="rId11"/>
    <p:sldId id="474" r:id="rId12"/>
    <p:sldId id="475" r:id="rId13"/>
    <p:sldId id="451" r:id="rId14"/>
    <p:sldId id="453" r:id="rId15"/>
    <p:sldId id="452" r:id="rId16"/>
    <p:sldId id="454" r:id="rId17"/>
    <p:sldId id="455" r:id="rId18"/>
    <p:sldId id="459" r:id="rId19"/>
    <p:sldId id="457" r:id="rId20"/>
    <p:sldId id="458" r:id="rId21"/>
    <p:sldId id="426" r:id="rId22"/>
    <p:sldId id="405" r:id="rId23"/>
    <p:sldId id="293" r:id="rId24"/>
    <p:sldId id="306" r:id="rId25"/>
    <p:sldId id="450" r:id="rId26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95033" autoAdjust="0"/>
  </p:normalViewPr>
  <p:slideViewPr>
    <p:cSldViewPr snapToGrid="0">
      <p:cViewPr varScale="1">
        <p:scale>
          <a:sx n="105" d="100"/>
          <a:sy n="105" d="100"/>
        </p:scale>
        <p:origin x="1152" y="108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974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557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</a:t>
            </a:r>
            <a:r>
              <a:rPr lang="pt-BR" dirty="0" err="1"/>
              <a:t>github</a:t>
            </a:r>
            <a:r>
              <a:rPr lang="pt-BR" dirty="0"/>
              <a:t>/zz4fap/tp557-iot-ml/</a:t>
            </a:r>
            <a:r>
              <a:rPr lang="pt-BR" dirty="0" err="1"/>
              <a:t>blob</a:t>
            </a:r>
            <a:r>
              <a:rPr lang="pt-BR" dirty="0"/>
              <a:t>/master/</a:t>
            </a:r>
            <a:r>
              <a:rPr lang="pt-BR" dirty="0" err="1"/>
              <a:t>examples</a:t>
            </a:r>
            <a:r>
              <a:rPr lang="pt-BR" dirty="0"/>
              <a:t>/</a:t>
            </a:r>
            <a:r>
              <a:rPr lang="pt-BR" dirty="0" err="1"/>
              <a:t>Regressão_de_preços_de_residências.ipynb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</a:t>
            </a:r>
            <a:r>
              <a:rPr lang="pt-BR" dirty="0" err="1"/>
              <a:t>exercises</a:t>
            </a:r>
            <a:r>
              <a:rPr lang="pt-BR" dirty="0"/>
              <a:t>/</a:t>
            </a:r>
            <a:r>
              <a:rPr lang="pt-BR" dirty="0" err="1"/>
              <a:t>Exercício_Regressão_Sem_Escalonamento.ipynb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</a:t>
            </a:r>
            <a:r>
              <a:rPr lang="pt-BR" dirty="0" err="1"/>
              <a:t>exercises</a:t>
            </a:r>
            <a:r>
              <a:rPr lang="pt-BR" dirty="0"/>
              <a:t>/</a:t>
            </a:r>
            <a:r>
              <a:rPr lang="pt-BR" dirty="0" err="1"/>
              <a:t>Exercício_Otimização_Hiperparamétrica.ipynb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Regress&#227;o_de_pre&#231;os_de_resid&#234;ncias.ipynb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&#237;cio_Regress&#227;o_Sem_Escalonamento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ercises/Exerc&#237;cio_Otimiza&#231;&#227;o_Hiperparam&#233;trica.ipynb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.png"/><Relationship Id="rId3" Type="http://schemas.openxmlformats.org/officeDocument/2006/relationships/image" Target="../media/image590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66.png"/><Relationship Id="rId5" Type="http://schemas.openxmlformats.org/officeDocument/2006/relationships/image" Target="../media/image52.png"/><Relationship Id="rId10" Type="http://schemas.openxmlformats.org/officeDocument/2006/relationships/image" Target="../media/image65.png"/><Relationship Id="rId4" Type="http://schemas.openxmlformats.org/officeDocument/2006/relationships/image" Target="../media/image600.png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34.png"/><Relationship Id="rId5" Type="http://schemas.openxmlformats.org/officeDocument/2006/relationships/image" Target="../media/image5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0.pn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9772072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Regressão com </a:t>
            </a:r>
            <a:r>
              <a:rPr lang="pt-BR" b="1" i="1" dirty="0" err="1"/>
              <a:t>DNNs</a:t>
            </a:r>
            <a:r>
              <a:rPr lang="pt-BR" b="1" i="1" dirty="0"/>
              <a:t> (Parte II)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hiperparamétrica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83755" cy="5032376"/>
          </a:xfrm>
        </p:spPr>
        <p:txBody>
          <a:bodyPr>
            <a:normAutofit/>
          </a:bodyPr>
          <a:lstStyle/>
          <a:p>
            <a:r>
              <a:rPr lang="pt-BR" i="0" dirty="0">
                <a:effectLst/>
              </a:rPr>
              <a:t>É o processo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encontrar os melhores conjuntos de hiperparâmetros</a:t>
            </a:r>
            <a:r>
              <a:rPr lang="pt-BR" i="0" dirty="0">
                <a:effectLst/>
              </a:rPr>
              <a:t> para um modelo de ML.</a:t>
            </a:r>
            <a:endParaRPr lang="pt-BR" dirty="0"/>
          </a:p>
          <a:p>
            <a:r>
              <a:rPr lang="pt-BR" dirty="0"/>
              <a:t>H</a:t>
            </a:r>
            <a:r>
              <a:rPr lang="pt-BR" i="0" dirty="0">
                <a:effectLst/>
              </a:rPr>
              <a:t>iperparâmetros são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parâmetros que não são aprendidos durante o treinamento </a:t>
            </a:r>
            <a:r>
              <a:rPr lang="pt-BR" i="0" dirty="0">
                <a:effectLst/>
              </a:rPr>
              <a:t>do modelo, mas que afetam seu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desempenho e comportamento</a:t>
            </a:r>
            <a:r>
              <a:rPr lang="pt-BR" i="0" dirty="0">
                <a:effectLst/>
              </a:rPr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352A7A2-9AA7-45C9-BF87-4D17A059E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" t="7775" r="10547" b="59220"/>
          <a:stretch/>
        </p:blipFill>
        <p:spPr bwMode="auto">
          <a:xfrm>
            <a:off x="1183679" y="4288197"/>
            <a:ext cx="10310231" cy="224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606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hiperparamétrica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2088" y="1825624"/>
            <a:ext cx="5739867" cy="5032376"/>
          </a:xfrm>
        </p:spPr>
        <p:txBody>
          <a:bodyPr>
            <a:normAutofit lnSpcReduction="10000"/>
          </a:bodyPr>
          <a:lstStyle/>
          <a:p>
            <a:r>
              <a:rPr lang="pt-BR" i="0" dirty="0">
                <a:effectLst/>
              </a:rPr>
              <a:t>Exemplos de hiperparâmetros incluem 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taxa de aprendizagem</a:t>
            </a:r>
            <a:r>
              <a:rPr lang="pt-BR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número de camadas</a:t>
            </a:r>
            <a:r>
              <a:rPr lang="pt-BR" i="0" dirty="0">
                <a:effectLst/>
              </a:rPr>
              <a:t> e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neurônios</a:t>
            </a:r>
            <a:r>
              <a:rPr lang="pt-BR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tamanho do mini-batch</a:t>
            </a:r>
            <a:r>
              <a:rPr lang="pt-BR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otimizador</a:t>
            </a:r>
            <a:r>
              <a:rPr lang="pt-BR" i="0" dirty="0">
                <a:effectLst/>
              </a:rPr>
              <a:t>, e muitos outros.</a:t>
            </a:r>
          </a:p>
          <a:p>
            <a:r>
              <a:rPr lang="pt-BR" dirty="0"/>
              <a:t>Existem diversas bibliotecas que automatizam a busca pelos melhores hiperparâmetros.</a:t>
            </a:r>
          </a:p>
          <a:p>
            <a:r>
              <a:rPr lang="pt-BR" i="0" dirty="0">
                <a:effectLst/>
              </a:rPr>
              <a:t>As mais populares são: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K</a:t>
            </a:r>
            <a:r>
              <a:rPr lang="pt-BR" i="0" dirty="0" err="1">
                <a:effectLst/>
              </a:rPr>
              <a:t>eras</a:t>
            </a:r>
            <a:r>
              <a:rPr lang="pt-BR" dirty="0" err="1"/>
              <a:t>T</a:t>
            </a:r>
            <a:r>
              <a:rPr lang="pt-BR" i="0" dirty="0" err="1">
                <a:effectLst/>
              </a:rPr>
              <a:t>uner</a:t>
            </a:r>
            <a:r>
              <a:rPr lang="pt-BR" i="0" dirty="0">
                <a:effectLst/>
              </a:rPr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0" dirty="0" err="1">
                <a:effectLst/>
              </a:rPr>
              <a:t>Optuna</a:t>
            </a:r>
            <a:r>
              <a:rPr lang="pt-BR" i="0" dirty="0">
                <a:effectLst/>
              </a:rPr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0" dirty="0" err="1">
                <a:effectLst/>
              </a:rPr>
              <a:t>Scikit-learn</a:t>
            </a:r>
            <a:r>
              <a:rPr lang="pt-BR" i="0" dirty="0">
                <a:effectLst/>
              </a:rPr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0" dirty="0" err="1">
                <a:effectLst/>
              </a:rPr>
              <a:t>Hyperopt</a:t>
            </a:r>
            <a:r>
              <a:rPr lang="pt-BR" i="0" dirty="0">
                <a:effectLst/>
              </a:rPr>
              <a:t>, etc.</a:t>
            </a:r>
            <a:endParaRPr lang="pt-BR" dirty="0"/>
          </a:p>
        </p:txBody>
      </p:sp>
      <p:pic>
        <p:nvPicPr>
          <p:cNvPr id="4" name="Picture 2" descr="Hyperparameters Optimization. An introduction on how to fine-tune… | by  Pier Paolo Ippolito | Towards Data Science">
            <a:extLst>
              <a:ext uri="{FF2B5EF4-FFF2-40B4-BE49-F238E27FC236}">
                <a16:creationId xmlns:a16="http://schemas.microsoft.com/office/drawing/2014/main" id="{BE8D436D-1C3F-6E6D-96EA-322A6ECDD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/>
          <a:stretch/>
        </p:blipFill>
        <p:spPr bwMode="auto">
          <a:xfrm>
            <a:off x="267642" y="2177836"/>
            <a:ext cx="5739867" cy="310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567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3D6DA-3FC0-2F83-7F09-C2C594B3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D07444-C344-1831-9A22-0BF0A2524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899354" cy="5032375"/>
          </a:xfrm>
        </p:spPr>
        <p:txBody>
          <a:bodyPr/>
          <a:lstStyle/>
          <a:p>
            <a:r>
              <a:rPr lang="pt-BR" dirty="0"/>
              <a:t>Antes de vermos um exemplo mais complexo sobre regressão com redes neurais densas, vamos falar sobre o fluxo de trabalho com modelos de ML.</a:t>
            </a:r>
          </a:p>
          <a:p>
            <a:r>
              <a:rPr lang="pt-BR" b="0" i="0" dirty="0">
                <a:effectLst/>
              </a:rPr>
              <a:t>O fluxo de trabalho refere-se à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sequência de etapas que um projeto de aprendizado de máquina segue</a:t>
            </a:r>
            <a:r>
              <a:rPr lang="pt-BR" b="0" i="0" dirty="0">
                <a:effectLst/>
              </a:rPr>
              <a:t>, desde a coleta de dados até a implantação do modelo em produção.</a:t>
            </a:r>
            <a:endParaRPr lang="pt-BR" dirty="0"/>
          </a:p>
        </p:txBody>
      </p:sp>
      <p:pic>
        <p:nvPicPr>
          <p:cNvPr id="2050" name="Picture 2" descr="The ideal workflow for your Machine Learning Project | by Kaif Kohari |  Nerd For Tech | Medium">
            <a:extLst>
              <a:ext uri="{FF2B5EF4-FFF2-40B4-BE49-F238E27FC236}">
                <a16:creationId xmlns:a16="http://schemas.microsoft.com/office/drawing/2014/main" id="{E9EF90D0-1A5D-D893-FC69-FEDC289B2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4704" r="2742" b="3916"/>
          <a:stretch/>
        </p:blipFill>
        <p:spPr bwMode="auto">
          <a:xfrm>
            <a:off x="329305" y="2768391"/>
            <a:ext cx="5491393" cy="243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188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O primeiro passo no </a:t>
            </a:r>
            <a:r>
              <a:rPr lang="pt-BR" b="1" i="1" dirty="0">
                <a:solidFill>
                  <a:srgbClr val="00B050"/>
                </a:solidFill>
              </a:rPr>
              <a:t>fluxo de trabalho </a:t>
            </a:r>
            <a:r>
              <a:rPr lang="pt-BR" dirty="0"/>
              <a:t>com modelos de ML envolve a </a:t>
            </a:r>
            <a:r>
              <a:rPr lang="pt-BR" b="1" i="1" dirty="0">
                <a:solidFill>
                  <a:srgbClr val="00B050"/>
                </a:solidFill>
              </a:rPr>
              <a:t>coleta de dados</a:t>
            </a:r>
            <a:r>
              <a:rPr lang="pt-BR" dirty="0"/>
              <a:t>.</a:t>
            </a:r>
          </a:p>
          <a:p>
            <a:r>
              <a:rPr lang="pt-BR" dirty="0"/>
              <a:t>Podemos </a:t>
            </a:r>
            <a:r>
              <a:rPr lang="pt-BR" b="1" i="1" dirty="0">
                <a:solidFill>
                  <a:srgbClr val="00B050"/>
                </a:solidFill>
              </a:rPr>
              <a:t>coletar dados </a:t>
            </a:r>
            <a:r>
              <a:rPr lang="pt-BR" dirty="0"/>
              <a:t>realmente, por exemplo, gravar sons ou vídeos, tirar fotos, etc. ou </a:t>
            </a:r>
            <a:r>
              <a:rPr lang="pt-BR" b="1" i="1" dirty="0">
                <a:solidFill>
                  <a:srgbClr val="00B050"/>
                </a:solidFill>
              </a:rPr>
              <a:t>reusar um conjunto de dados existente</a:t>
            </a:r>
            <a:r>
              <a:rPr lang="pt-BR" dirty="0"/>
              <a:t>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38200" y="2502568"/>
            <a:ext cx="1346735" cy="83739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2BF236-C57F-8E63-36B8-8D760F6832E8}"/>
              </a:ext>
            </a:extLst>
          </p:cNvPr>
          <p:cNvSpPr txBox="1"/>
          <p:nvPr/>
        </p:nvSpPr>
        <p:spPr>
          <a:xfrm>
            <a:off x="2529038" y="2416636"/>
            <a:ext cx="6097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</a:rPr>
              <a:t>data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datasets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boston_housing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y_test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data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load_data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0305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28648"/>
            <a:ext cx="10981623" cy="1429351"/>
          </a:xfrm>
        </p:spPr>
        <p:txBody>
          <a:bodyPr/>
          <a:lstStyle/>
          <a:p>
            <a:r>
              <a:rPr lang="pt-BR" dirty="0"/>
              <a:t>Na sequência, fazemos uma </a:t>
            </a:r>
            <a:r>
              <a:rPr lang="pt-BR" b="1" i="1" dirty="0">
                <a:solidFill>
                  <a:srgbClr val="00B050"/>
                </a:solidFill>
              </a:rPr>
              <a:t>análise exploratória dos dados</a:t>
            </a:r>
            <a:r>
              <a:rPr lang="pt-BR" dirty="0"/>
              <a:t> (</a:t>
            </a:r>
            <a:r>
              <a:rPr lang="pt-BR" i="1" dirty="0" err="1"/>
              <a:t>exploratory</a:t>
            </a:r>
            <a:r>
              <a:rPr lang="pt-BR" i="1" dirty="0"/>
              <a:t> data </a:t>
            </a:r>
            <a:r>
              <a:rPr lang="pt-BR" i="1" dirty="0" err="1"/>
              <a:t>analysis</a:t>
            </a:r>
            <a:r>
              <a:rPr lang="pt-BR" dirty="0"/>
              <a:t> – EDA), avaliando intervalos dos atributos e buscando valores faltantes, discrepantes, etc.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38200" y="2502568"/>
            <a:ext cx="1346735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D0F6A456-5B7C-8FC4-CE96-2214CAA316E4}"/>
              </a:ext>
            </a:extLst>
          </p:cNvPr>
          <p:cNvSpPr/>
          <p:nvPr/>
        </p:nvSpPr>
        <p:spPr>
          <a:xfrm>
            <a:off x="1940222" y="2502568"/>
            <a:ext cx="1424540" cy="837398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EDA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463459-858E-0BF7-660B-C4C21044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902" y="499499"/>
            <a:ext cx="3927524" cy="48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300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Em seguida, realizamos o </a:t>
            </a:r>
            <a:r>
              <a:rPr lang="pt-BR" b="1" i="1" dirty="0">
                <a:solidFill>
                  <a:srgbClr val="00B050"/>
                </a:solidFill>
              </a:rPr>
              <a:t>pré-processamento</a:t>
            </a:r>
            <a:r>
              <a:rPr lang="pt-BR" dirty="0"/>
              <a:t> dos dados.</a:t>
            </a:r>
          </a:p>
          <a:p>
            <a:r>
              <a:rPr lang="pt-BR" dirty="0"/>
              <a:t>Essa tarefa pode envolver a </a:t>
            </a:r>
            <a:r>
              <a:rPr lang="pt-BR" b="1" i="1" dirty="0">
                <a:solidFill>
                  <a:srgbClr val="00B050"/>
                </a:solidFill>
              </a:rPr>
              <a:t>remoção de valores discrepantes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preenchimento ou remoção de exemplos</a:t>
            </a:r>
            <a:r>
              <a:rPr lang="pt-BR" dirty="0"/>
              <a:t> com dados incompletos, </a:t>
            </a:r>
            <a:r>
              <a:rPr lang="pt-BR" b="1" i="1" dirty="0">
                <a:solidFill>
                  <a:srgbClr val="00B050"/>
                </a:solidFill>
              </a:rPr>
              <a:t>escalonamento dos atributos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data </a:t>
            </a:r>
            <a:r>
              <a:rPr lang="pt-BR" b="1" i="1" dirty="0" err="1">
                <a:solidFill>
                  <a:srgbClr val="00B050"/>
                </a:solidFill>
              </a:rPr>
              <a:t>augmentation</a:t>
            </a:r>
            <a:r>
              <a:rPr lang="pt-BR" dirty="0"/>
              <a:t>, etc.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673768" y="2502568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3031958" y="2502568"/>
            <a:ext cx="1915428" cy="837398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Pré-Processamento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55DC554-F0A3-E4E4-B3A4-D30491D5D296}"/>
              </a:ext>
            </a:extLst>
          </p:cNvPr>
          <p:cNvSpPr txBox="1"/>
          <p:nvPr/>
        </p:nvSpPr>
        <p:spPr>
          <a:xfrm>
            <a:off x="5599498" y="1767105"/>
            <a:ext cx="49979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from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sklearn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preprocessing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StandardScaler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StandardScaler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fr-F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transform</a:t>
            </a:r>
            <a:r>
              <a:rPr lang="fr-F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</a:t>
            </a:r>
            <a:r>
              <a:rPr lang="fr-F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fr-F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x_test_std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transform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/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896181" y="2502568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275939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Após, temos a fase de </a:t>
            </a:r>
            <a:r>
              <a:rPr lang="pt-BR" b="1" i="1" dirty="0">
                <a:solidFill>
                  <a:srgbClr val="00B050"/>
                </a:solidFill>
              </a:rPr>
              <a:t>criação do modelo</a:t>
            </a:r>
            <a:r>
              <a:rPr lang="pt-BR" dirty="0"/>
              <a:t>.</a:t>
            </a:r>
          </a:p>
          <a:p>
            <a:r>
              <a:rPr lang="pt-BR" dirty="0"/>
              <a:t>Envolve a </a:t>
            </a:r>
            <a:r>
              <a:rPr lang="pt-BR" b="1" i="1" dirty="0">
                <a:solidFill>
                  <a:srgbClr val="00B050"/>
                </a:solidFill>
              </a:rPr>
              <a:t>definição da arquitetura</a:t>
            </a:r>
            <a:r>
              <a:rPr lang="pt-BR" dirty="0"/>
              <a:t>: quantidade de camadas, número de nós por camada, funções de ativação, otimizador, passo de aprendizagem, métricas, etc.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217474" y="2315005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75664" y="2315005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39887" y="2315005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60085" y="2315005"/>
            <a:ext cx="1915428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modelo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17A4F21-E4F7-D6C7-84DC-EE887E6C97CE}"/>
              </a:ext>
            </a:extLst>
          </p:cNvPr>
          <p:cNvSpPr txBox="1"/>
          <p:nvPr/>
        </p:nvSpPr>
        <p:spPr>
          <a:xfrm>
            <a:off x="6568086" y="1027906"/>
            <a:ext cx="594604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model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Sequential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20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input_shape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13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1" dirty="0" err="1">
                <a:solidFill>
                  <a:srgbClr val="880088"/>
                </a:solidFill>
                <a:highlight>
                  <a:srgbClr val="FFFFFF"/>
                </a:highlight>
              </a:rPr>
              <a:t>compile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optimizer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'adam'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loss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mse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metrics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mae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374360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b="1" i="1" dirty="0">
                <a:solidFill>
                  <a:srgbClr val="00B050"/>
                </a:solidFill>
              </a:rPr>
              <a:t>treinamento</a:t>
            </a:r>
            <a:r>
              <a:rPr lang="pt-BR" dirty="0"/>
              <a:t> do modelo vem na sequência.</a:t>
            </a:r>
          </a:p>
          <a:p>
            <a:r>
              <a:rPr lang="pt-BR" dirty="0"/>
              <a:t>A entrada desta etapa são os dados já </a:t>
            </a:r>
            <a:r>
              <a:rPr lang="pt-BR" dirty="0" err="1"/>
              <a:t>pré-processados</a:t>
            </a:r>
            <a:r>
              <a:rPr lang="pt-BR" dirty="0"/>
              <a:t>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217474" y="2315005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75663" y="2315005"/>
            <a:ext cx="1976671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39887" y="2315005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60085" y="2315005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5794025" y="2315005"/>
            <a:ext cx="1769654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modelo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6FC79E0-80D3-15C0-5547-20804CDE3B96}"/>
              </a:ext>
            </a:extLst>
          </p:cNvPr>
          <p:cNvSpPr txBox="1"/>
          <p:nvPr/>
        </p:nvSpPr>
        <p:spPr>
          <a:xfrm>
            <a:off x="8097907" y="2044361"/>
            <a:ext cx="20996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history</a:t>
            </a:r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epochs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1000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1377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90665"/>
            <a:ext cx="10981623" cy="2967335"/>
          </a:xfrm>
        </p:spPr>
        <p:txBody>
          <a:bodyPr>
            <a:normAutofit lnSpcReduction="10000"/>
          </a:bodyPr>
          <a:lstStyle/>
          <a:p>
            <a:r>
              <a:rPr lang="pt-BR" b="1" i="1" dirty="0">
                <a:solidFill>
                  <a:srgbClr val="00B050"/>
                </a:solidFill>
              </a:rPr>
              <a:t>Análise </a:t>
            </a:r>
            <a:r>
              <a:rPr lang="pt-BR" dirty="0"/>
              <a:t>dos resultados obtidos após o treinamento.</a:t>
            </a:r>
          </a:p>
          <a:p>
            <a:r>
              <a:rPr lang="pt-BR" dirty="0"/>
              <a:t>Analisar indícios de que o modelo está aprendendo: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Erros de treinamento e validação devem diminuir ao longo do treinamento até que se tornem praticamente constantes (indicação de convergência).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Ambos os erros devem ser pequenos e próximos.</a:t>
            </a:r>
          </a:p>
          <a:p>
            <a:r>
              <a:rPr lang="pt-BR" dirty="0"/>
              <a:t>Se o modelo não estiver aprendendo, devemos </a:t>
            </a:r>
            <a:r>
              <a:rPr lang="pt-BR" b="1" i="1" dirty="0">
                <a:solidFill>
                  <a:srgbClr val="00B050"/>
                </a:solidFill>
              </a:rPr>
              <a:t>otimizá-lo manualmente ou através de técnicas de otimização hiperparamétrica</a:t>
            </a:r>
            <a:r>
              <a:rPr lang="pt-BR" dirty="0"/>
              <a:t>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9920" y="2129937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448110" y="2129937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312333" y="2129937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132531" y="2129937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5666471" y="2129937"/>
            <a:ext cx="1769654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 modelo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BC4B577-5066-CDC5-2C05-435ED7ADDA44}"/>
              </a:ext>
            </a:extLst>
          </p:cNvPr>
          <p:cNvSpPr/>
          <p:nvPr/>
        </p:nvSpPr>
        <p:spPr>
          <a:xfrm>
            <a:off x="7140775" y="2129937"/>
            <a:ext cx="1835915" cy="837398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Avaliar e otimizar</a:t>
            </a:r>
          </a:p>
        </p:txBody>
      </p:sp>
      <p:sp>
        <p:nvSpPr>
          <p:cNvPr id="12" name="Seta: em Forma de U 11">
            <a:extLst>
              <a:ext uri="{FF2B5EF4-FFF2-40B4-BE49-F238E27FC236}">
                <a16:creationId xmlns:a16="http://schemas.microsoft.com/office/drawing/2014/main" id="{25267456-9B06-3882-4C23-011F7A49B748}"/>
              </a:ext>
            </a:extLst>
          </p:cNvPr>
          <p:cNvSpPr/>
          <p:nvPr/>
        </p:nvSpPr>
        <p:spPr>
          <a:xfrm flipH="1">
            <a:off x="4881768" y="1404157"/>
            <a:ext cx="3176964" cy="725780"/>
          </a:xfrm>
          <a:prstGeom prst="uturnArrow">
            <a:avLst>
              <a:gd name="adj1" fmla="val 25000"/>
              <a:gd name="adj2" fmla="val 25000"/>
              <a:gd name="adj3" fmla="val 29108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19E133-B9E0-733B-D85E-E7FA3A7DB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797" y="105915"/>
            <a:ext cx="2768026" cy="221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AB02A8-6C07-49C2-8842-D058F9ED8B5D}"/>
              </a:ext>
            </a:extLst>
          </p:cNvPr>
          <p:cNvSpPr txBox="1"/>
          <p:nvPr/>
        </p:nvSpPr>
        <p:spPr>
          <a:xfrm>
            <a:off x="9018315" y="2367472"/>
            <a:ext cx="32551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test_eval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evaluate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x_test_std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y_test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train_eval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fr-F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evaluate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</a:p>
          <a:p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tuner</a:t>
            </a:r>
            <a:r>
              <a:rPr lang="pt-B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search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fr-F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epochs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FF0000"/>
                </a:solidFill>
                <a:highlight>
                  <a:srgbClr val="FFFFFF"/>
                </a:highlight>
              </a:rPr>
              <a:t>500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validation_data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x_test_std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y_test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200" dirty="0"/>
          </a:p>
          <a:p>
            <a:endParaRPr lang="fr-F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10031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8017"/>
            <a:ext cx="10981623" cy="1669982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Após obtermos um bom modelo, o colocamos em “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produção</a:t>
            </a:r>
            <a:r>
              <a:rPr lang="pt-BR" b="0" i="0" dirty="0">
                <a:effectLst/>
              </a:rPr>
              <a:t>” para lidar com dados do mundo real (i.e., inéditos) e oferecer </a:t>
            </a:r>
            <a:r>
              <a:rPr lang="pt-BR" b="0" i="1" dirty="0">
                <a:effectLst/>
              </a:rPr>
              <a:t>insights</a:t>
            </a:r>
            <a:r>
              <a:rPr lang="pt-BR" b="0" i="0" dirty="0">
                <a:effectLst/>
              </a:rPr>
              <a:t> ou auxiliar em tomadas de decisão.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198224" y="2228378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56414" y="2228378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20637" y="2228378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40835" y="2228378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o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5774775" y="2228378"/>
            <a:ext cx="1769654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o modelo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BC4B577-5066-CDC5-2C05-435ED7ADDA44}"/>
              </a:ext>
            </a:extLst>
          </p:cNvPr>
          <p:cNvSpPr/>
          <p:nvPr/>
        </p:nvSpPr>
        <p:spPr>
          <a:xfrm>
            <a:off x="7249079" y="2228378"/>
            <a:ext cx="1835915" cy="837398"/>
          </a:xfrm>
          <a:prstGeom prst="chevron">
            <a:avLst/>
          </a:prstGeom>
          <a:solidFill>
            <a:srgbClr val="00B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Avaliar e otimizar</a:t>
            </a:r>
          </a:p>
        </p:txBody>
      </p:sp>
      <p:sp>
        <p:nvSpPr>
          <p:cNvPr id="10" name="Seta: Divisa 9">
            <a:extLst>
              <a:ext uri="{FF2B5EF4-FFF2-40B4-BE49-F238E27FC236}">
                <a16:creationId xmlns:a16="http://schemas.microsoft.com/office/drawing/2014/main" id="{48B0A5C5-7647-6C32-1F76-7221BBDBDE26}"/>
              </a:ext>
            </a:extLst>
          </p:cNvPr>
          <p:cNvSpPr/>
          <p:nvPr/>
        </p:nvSpPr>
        <p:spPr>
          <a:xfrm>
            <a:off x="8789612" y="2228378"/>
            <a:ext cx="2014837" cy="837398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D646960-1B80-5343-EBD2-92AA42F225EB}"/>
              </a:ext>
            </a:extLst>
          </p:cNvPr>
          <p:cNvSpPr txBox="1"/>
          <p:nvPr/>
        </p:nvSpPr>
        <p:spPr>
          <a:xfrm>
            <a:off x="2845177" y="3429000"/>
            <a:ext cx="68338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array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([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1.1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0.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9.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0.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0.6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7.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92.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3.8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4.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300.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21.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200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19.5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])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reshape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13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xt_norm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transform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yt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predict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xt_norm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6535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29257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vimos através de um </a:t>
            </a:r>
            <a:r>
              <a:rPr lang="pt-BR" b="1" i="1" dirty="0">
                <a:solidFill>
                  <a:srgbClr val="00B050"/>
                </a:solidFill>
              </a:rPr>
              <a:t>exemplo simples </a:t>
            </a:r>
            <a:r>
              <a:rPr lang="pt-BR" dirty="0"/>
              <a:t>como usar a </a:t>
            </a:r>
            <a:r>
              <a:rPr lang="pt-BR" b="1" i="1" dirty="0">
                <a:solidFill>
                  <a:srgbClr val="00B050"/>
                </a:solidFill>
              </a:rPr>
              <a:t>biblioteca TensorFlow </a:t>
            </a:r>
            <a:r>
              <a:rPr lang="pt-BR" dirty="0"/>
              <a:t>para </a:t>
            </a:r>
            <a:r>
              <a:rPr lang="pt-BR" b="1" i="1" dirty="0">
                <a:solidFill>
                  <a:srgbClr val="00B050"/>
                </a:solidFill>
              </a:rPr>
              <a:t>criar uma rede neural e resolver um problema de regressão</a:t>
            </a:r>
            <a:r>
              <a:rPr lang="pt-BR" dirty="0"/>
              <a:t>, ou seja, um problema de ajuste de curva.</a:t>
            </a:r>
          </a:p>
          <a:p>
            <a:r>
              <a:rPr lang="pt-BR" dirty="0"/>
              <a:t>O objetivo era ter um </a:t>
            </a:r>
            <a:r>
              <a:rPr lang="pt-BR" b="1" i="1" dirty="0">
                <a:solidFill>
                  <a:srgbClr val="00B050"/>
                </a:solidFill>
              </a:rPr>
              <a:t>contato inicial com a biblioteca</a:t>
            </a:r>
            <a:r>
              <a:rPr lang="pt-BR" dirty="0"/>
              <a:t> e seus </a:t>
            </a:r>
            <a:r>
              <a:rPr lang="pt-BR" b="1" i="1" dirty="0">
                <a:solidFill>
                  <a:srgbClr val="00B050"/>
                </a:solidFill>
              </a:rPr>
              <a:t>princípios básicos</a:t>
            </a:r>
            <a:r>
              <a:rPr lang="pt-BR" dirty="0"/>
              <a:t> de funcionamento.</a:t>
            </a:r>
          </a:p>
          <a:p>
            <a:r>
              <a:rPr lang="pt-BR" dirty="0"/>
              <a:t>Nesse tópico, vamos estender o que vimos anteriormente para um </a:t>
            </a:r>
            <a:r>
              <a:rPr lang="pt-BR" b="1" i="1" dirty="0">
                <a:solidFill>
                  <a:srgbClr val="00B050"/>
                </a:solidFill>
              </a:rPr>
              <a:t>problema mais prático de regressão </a:t>
            </a:r>
            <a:r>
              <a:rPr lang="pt-BR" dirty="0"/>
              <a:t>usando uma </a:t>
            </a:r>
            <a:r>
              <a:rPr lang="pt-BR" b="1" i="1" dirty="0">
                <a:solidFill>
                  <a:srgbClr val="00B050"/>
                </a:solidFill>
              </a:rPr>
              <a:t>base de dados do mundo real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6856"/>
            <a:ext cx="11231880" cy="2191143"/>
          </a:xfrm>
        </p:spPr>
        <p:txBody>
          <a:bodyPr>
            <a:normAutofit/>
          </a:bodyPr>
          <a:lstStyle/>
          <a:p>
            <a:r>
              <a:rPr lang="pt-BR" dirty="0"/>
              <a:t>Esse é o fluxo de trabalho que geralmente seguimos para trabalhar com modelos de aprendizado de máquina.</a:t>
            </a:r>
          </a:p>
          <a:p>
            <a:r>
              <a:rPr lang="pt-BR" dirty="0"/>
              <a:t>O </a:t>
            </a:r>
            <a:r>
              <a:rPr lang="pt-BR" b="1" i="1" dirty="0">
                <a:solidFill>
                  <a:srgbClr val="00B050"/>
                </a:solidFill>
              </a:rPr>
              <a:t>fluxo com o </a:t>
            </a:r>
            <a:r>
              <a:rPr lang="pt-BR" b="1" i="1" dirty="0" err="1">
                <a:solidFill>
                  <a:srgbClr val="00B050"/>
                </a:solidFill>
              </a:rPr>
              <a:t>tinyML</a:t>
            </a:r>
            <a:r>
              <a:rPr lang="pt-BR" b="1" i="1" dirty="0">
                <a:solidFill>
                  <a:srgbClr val="00B050"/>
                </a:solidFill>
              </a:rPr>
              <a:t> terá uma fase adicional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b="1" i="1" dirty="0">
                <a:solidFill>
                  <a:srgbClr val="7030A0"/>
                </a:solidFill>
              </a:rPr>
              <a:t>intermediária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b="1" i="1" dirty="0">
                <a:solidFill>
                  <a:srgbClr val="7030A0"/>
                </a:solidFill>
              </a:rPr>
              <a:t>entre avaliar/otimizar e a inferência</a:t>
            </a:r>
            <a:r>
              <a:rPr lang="pt-BR" dirty="0"/>
              <a:t>, que será a </a:t>
            </a:r>
            <a:r>
              <a:rPr lang="pt-BR" b="1" i="1" dirty="0">
                <a:solidFill>
                  <a:srgbClr val="00B050"/>
                </a:solidFill>
              </a:rPr>
              <a:t>etapa de conversão</a:t>
            </a:r>
            <a:r>
              <a:rPr lang="pt-BR" dirty="0"/>
              <a:t> (i.e., compressão) do modelo para o executarmos em dispositivos embarcados.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38200" y="2370227"/>
            <a:ext cx="1511167" cy="83739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3196390" y="2370227"/>
            <a:ext cx="1915428" cy="83739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2060613" y="2370227"/>
            <a:ext cx="1424540" cy="83739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880811" y="2370227"/>
            <a:ext cx="1835915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6414751" y="2370227"/>
            <a:ext cx="1769654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 modelo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BC4B577-5066-CDC5-2C05-435ED7ADDA44}"/>
              </a:ext>
            </a:extLst>
          </p:cNvPr>
          <p:cNvSpPr/>
          <p:nvPr/>
        </p:nvSpPr>
        <p:spPr>
          <a:xfrm>
            <a:off x="7889055" y="2370227"/>
            <a:ext cx="1835915" cy="837398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Avaliar e otimizar</a:t>
            </a:r>
          </a:p>
        </p:txBody>
      </p:sp>
      <p:sp>
        <p:nvSpPr>
          <p:cNvPr id="10" name="Seta: Divisa 9">
            <a:extLst>
              <a:ext uri="{FF2B5EF4-FFF2-40B4-BE49-F238E27FC236}">
                <a16:creationId xmlns:a16="http://schemas.microsoft.com/office/drawing/2014/main" id="{48B0A5C5-7647-6C32-1F76-7221BBDBDE26}"/>
              </a:ext>
            </a:extLst>
          </p:cNvPr>
          <p:cNvSpPr/>
          <p:nvPr/>
        </p:nvSpPr>
        <p:spPr>
          <a:xfrm>
            <a:off x="9429588" y="2370227"/>
            <a:ext cx="2014837" cy="837398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Inferência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763C409-3F68-1EC8-4991-26083BF8E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8" t="7671"/>
          <a:stretch/>
        </p:blipFill>
        <p:spPr>
          <a:xfrm>
            <a:off x="5341007" y="956037"/>
            <a:ext cx="2147487" cy="1282671"/>
          </a:xfrm>
          <a:prstGeom prst="rect">
            <a:avLst/>
          </a:prstGeom>
        </p:spPr>
      </p:pic>
      <p:pic>
        <p:nvPicPr>
          <p:cNvPr id="1026" name="Picture 2" descr="Premium Vector | Measuring tape icon in flat style measure ...">
            <a:extLst>
              <a:ext uri="{FF2B5EF4-FFF2-40B4-BE49-F238E27FC236}">
                <a16:creationId xmlns:a16="http://schemas.microsoft.com/office/drawing/2014/main" id="{0155CC66-7613-6C49-3ECF-C9E7CC868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5" t="28913" r="14398" b="28842"/>
          <a:stretch/>
        </p:blipFill>
        <p:spPr bwMode="auto">
          <a:xfrm>
            <a:off x="9813758" y="1333147"/>
            <a:ext cx="1540042" cy="90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ase Icon Vector Art, Icons, and Graphics for Free Download">
            <a:extLst>
              <a:ext uri="{FF2B5EF4-FFF2-40B4-BE49-F238E27FC236}">
                <a16:creationId xmlns:a16="http://schemas.microsoft.com/office/drawing/2014/main" id="{A66B5A10-0693-F04A-9C37-7D6673821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260" y="3366744"/>
            <a:ext cx="1220553" cy="122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15E18A9-520D-2F29-1F33-8C4B79402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055" y="3477033"/>
            <a:ext cx="1401227" cy="118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85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/>
          <a:lstStyle/>
          <a:p>
            <a:r>
              <a:rPr lang="pt-BR" dirty="0">
                <a:hlinkClick r:id="rId3"/>
              </a:rPr>
              <a:t>Regressão de preços de residências usando redes neurais densas (</a:t>
            </a:r>
            <a:r>
              <a:rPr lang="pt-BR" dirty="0" err="1">
                <a:hlinkClick r:id="rId3"/>
              </a:rPr>
              <a:t>DNNs</a:t>
            </a:r>
            <a:r>
              <a:rPr lang="pt-BR" dirty="0">
                <a:hlinkClick r:id="rId3"/>
              </a:rPr>
              <a:t>)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Regressão com </a:t>
            </a:r>
            <a:r>
              <a:rPr lang="pt-BR" b="1" i="1" dirty="0" err="1"/>
              <a:t>DNNs</a:t>
            </a:r>
            <a:r>
              <a:rPr lang="pt-BR" b="1" i="1" dirty="0"/>
              <a:t> (Parte II)</a:t>
            </a:r>
            <a:r>
              <a:rPr lang="pt-BR" dirty="0"/>
              <a:t>”.</a:t>
            </a:r>
          </a:p>
          <a:p>
            <a:r>
              <a:rPr lang="pt-BR" dirty="0"/>
              <a:t>Exercício #1: </a:t>
            </a:r>
            <a:r>
              <a:rPr lang="pt-BR" dirty="0">
                <a:hlinkClick r:id="rId3"/>
              </a:rPr>
              <a:t>Regressão sem escalonamento</a:t>
            </a:r>
            <a:endParaRPr lang="pt-BR" dirty="0"/>
          </a:p>
          <a:p>
            <a:r>
              <a:rPr lang="pt-BR" dirty="0"/>
              <a:t>Exercício #2: </a:t>
            </a:r>
            <a:r>
              <a:rPr lang="pt-BR" dirty="0">
                <a:hlinkClick r:id="rId4"/>
              </a:rPr>
              <a:t>Otimização hiperparamétrica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66071A6-D070-9A45-9D7F-09CC4AF154C0}"/>
              </a:ext>
            </a:extLst>
          </p:cNvPr>
          <p:cNvGrpSpPr/>
          <p:nvPr/>
        </p:nvGrpSpPr>
        <p:grpSpPr>
          <a:xfrm>
            <a:off x="48038" y="1574941"/>
            <a:ext cx="4585688" cy="3664360"/>
            <a:chOff x="556722" y="1510460"/>
            <a:chExt cx="4585688" cy="366436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604D174-8ACC-E144-623C-D698DB69C44C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2D0C3BA3-4537-BF85-9DDA-B221C7C67273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95825BB4-8E1F-EC3A-DA43-E1B2F42AF6C0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6066B015-C1DD-90E8-A599-1CC5322BDF0D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91D86877-AD7A-968E-B89E-9F9F815C0824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5870F625-634D-EA32-11B5-131FBE42DE6B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8C3DF64-9856-4CD1-0C02-412E1457C7C4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52C8ACD-FABF-B794-0846-0E87634E6022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91844EB1-1CC1-CE4C-CC73-9E77865AC27D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C816247-BCC3-1216-1B3D-34D67C58862E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08F324F-813F-7651-F177-EACC48FB70E8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91FD9D16-51FA-46B3-F681-86A6FAB0A052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815A6D6-17DF-AB24-DE33-D8B12176331B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A9C2C95B-A506-FA60-51F9-AFC02F2C13C4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05CB7F22-A9C2-75A7-4F05-3607AA94A680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E25F648B-C0D7-2262-D0F9-EB3AEB72B820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98D2E8EF-DE59-AA8D-0FB9-EF53A2DFA03D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EA633F96-ECB6-251A-7442-17949275775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C2D59FF0-F1F4-EC6C-28B4-D5DD1E7A8FC6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ABA3385D-77B7-31C4-7737-6B8B5F65AE8B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8A86A3FA-AA70-46CF-562A-FD3357F8539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6BCA006C-26AA-1ACB-E739-24985B51A054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BC78BD1-056D-33FE-095A-0DFCBE18C5B3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4C11D249-B72F-DA76-5BF9-DD19F923FD41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4C11D249-B72F-DA76-5BF9-DD19F923F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AFFC379E-F46B-1BE0-8DA8-F78676280847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AFFC379E-F46B-1BE0-8DA8-F786762808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E2EA1D7-642E-AD7E-FC41-0CB2137C3B48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B738D006-62CE-4D55-D54A-0F35AE7026A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97E5B655-4C85-CF44-DAC0-ECE974C28AD2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FFDD8225-25C0-5E94-7ECD-20D5D7F440F2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89178F1C-8113-2A0F-2165-9536D0856D30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077D4CFD-F3A8-BE85-CC3C-2A587B15C3D0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077D4CFD-F3A8-BE85-CC3C-2A587B15C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53DEE128-35D5-4858-03BF-AFF47905ECEC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BA2971F0-500C-8193-6C0D-2637446FB230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83E6F513-98C1-5F1A-9CDF-0661CEEFDE3B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97426D4C-9226-3ACF-65C1-C9B71A93F8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A13913A-EF0A-8875-C564-255C0E3913FB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1CA9A5F9-BD50-745B-D990-FB03987D07A4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00D9223-A661-42AD-CF01-476987C4E125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8FD66A27-7C48-D2F2-7833-AC3B5BD7A3AB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9E9F1B67-40EC-5DFA-30E9-0B71EB66C72B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58A0FC66-C79C-EC8C-CC25-83A6B39BF593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6A3004EF-FF42-3B58-2D55-99D346BC3187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AFB66011-8208-6BAE-750A-95ADBF2CD41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6966F468-28D3-CB01-F60D-46F010149D2C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8092A205-7378-9241-CEE0-A7C0F132723D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2BC0FCA5-F697-FD88-7538-16C70AC29DEA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2946967-2834-DAAC-558D-04ACD9989BBF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6B183235-A434-D0EB-2351-EF1433EB9CAB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8FC740EF-FAEA-EC4E-784B-C9F02777B6D0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C99A17CC-5572-73A9-FCC1-CE97FBADCBAE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7BD38DB2-3CBE-BEB3-F00E-D64E4B201203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7BD38DB2-3CBE-BEB3-F00E-D64E4B201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54F456F1-78C3-657F-ACF9-8945F6FEEAEC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809BA2B9-E212-E9F7-300F-536DB0B081D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5672EBA7-02E3-DC20-F64E-DCC40F7FE3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EF1114D2-72BE-84FD-FC8E-3751E7F55CC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5ECFEB9D-62AC-3485-FDB6-C09D37A2E269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46F9BDFC-29A5-BC4A-263B-496363E661C6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F73F1A51-4929-511F-44D8-C6CFFD5C0485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15F413C2-7663-B1A0-7C92-645BCE16097F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B493E594-9239-1FB3-0B95-5E32C851C8DF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A74846BA-FC5F-93A2-F7B8-63D5016A59BE}"/>
              </a:ext>
            </a:extLst>
          </p:cNvPr>
          <p:cNvGrpSpPr/>
          <p:nvPr/>
        </p:nvGrpSpPr>
        <p:grpSpPr>
          <a:xfrm>
            <a:off x="4797925" y="1561647"/>
            <a:ext cx="3539808" cy="3749652"/>
            <a:chOff x="6606779" y="1522526"/>
            <a:chExt cx="3539808" cy="3749652"/>
          </a:xfrm>
        </p:grpSpPr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037DC165-C125-B7D6-DA34-DC06B42D031F}"/>
                </a:ext>
              </a:extLst>
            </p:cNvPr>
            <p:cNvSpPr/>
            <p:nvPr/>
          </p:nvSpPr>
          <p:spPr>
            <a:xfrm>
              <a:off x="9014473" y="278584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8CC8671B-8987-F3C9-AF03-CF81ECF18A32}"/>
                </a:ext>
              </a:extLst>
            </p:cNvPr>
            <p:cNvSpPr/>
            <p:nvPr/>
          </p:nvSpPr>
          <p:spPr>
            <a:xfrm>
              <a:off x="7860442" y="166497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52235021-9CF7-B09D-3C91-F05CA2BA71DB}"/>
                </a:ext>
              </a:extLst>
            </p:cNvPr>
            <p:cNvSpPr/>
            <p:nvPr/>
          </p:nvSpPr>
          <p:spPr>
            <a:xfrm>
              <a:off x="7865154" y="24342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0" name="Elipse 89">
              <a:extLst>
                <a:ext uri="{FF2B5EF4-FFF2-40B4-BE49-F238E27FC236}">
                  <a16:creationId xmlns:a16="http://schemas.microsoft.com/office/drawing/2014/main" id="{DE3C0624-FD0F-836E-A73E-57E678FD4212}"/>
                </a:ext>
              </a:extLst>
            </p:cNvPr>
            <p:cNvSpPr/>
            <p:nvPr/>
          </p:nvSpPr>
          <p:spPr>
            <a:xfrm>
              <a:off x="7860442" y="321131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44619429-E85F-FFA5-2600-B470E173A535}"/>
                </a:ext>
              </a:extLst>
            </p:cNvPr>
            <p:cNvCxnSpPr>
              <a:cxnSpLocks/>
              <a:stCxn id="106" idx="3"/>
              <a:endCxn id="88" idx="2"/>
            </p:cNvCxnSpPr>
            <p:nvPr/>
          </p:nvCxnSpPr>
          <p:spPr>
            <a:xfrm flipV="1">
              <a:off x="7285172" y="1947999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34A7F483-42CC-66D3-5038-BB7A603EBA60}"/>
                </a:ext>
              </a:extLst>
            </p:cNvPr>
            <p:cNvCxnSpPr>
              <a:cxnSpLocks/>
              <a:stCxn id="113" idx="3"/>
              <a:endCxn id="89" idx="2"/>
            </p:cNvCxnSpPr>
            <p:nvPr/>
          </p:nvCxnSpPr>
          <p:spPr>
            <a:xfrm flipV="1">
              <a:off x="7241944" y="2717253"/>
              <a:ext cx="623210" cy="120931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F0F58C55-D78C-2ED7-EF70-6731CBEB61B4}"/>
                </a:ext>
              </a:extLst>
            </p:cNvPr>
            <p:cNvCxnSpPr>
              <a:cxnSpLocks/>
              <a:stCxn id="87" idx="6"/>
            </p:cNvCxnSpPr>
            <p:nvPr/>
          </p:nvCxnSpPr>
          <p:spPr>
            <a:xfrm flipV="1">
              <a:off x="9580530" y="306771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/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/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Elipse 107">
              <a:extLst>
                <a:ext uri="{FF2B5EF4-FFF2-40B4-BE49-F238E27FC236}">
                  <a16:creationId xmlns:a16="http://schemas.microsoft.com/office/drawing/2014/main" id="{D9E0EC2F-C41F-95C6-33E9-DD3B6D3A031A}"/>
                </a:ext>
              </a:extLst>
            </p:cNvPr>
            <p:cNvSpPr/>
            <p:nvPr/>
          </p:nvSpPr>
          <p:spPr>
            <a:xfrm>
              <a:off x="7867510" y="41852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CaixaDeTexto 112">
                  <a:extLst>
                    <a:ext uri="{FF2B5EF4-FFF2-40B4-BE49-F238E27FC236}">
                      <a16:creationId xmlns:a16="http://schemas.microsoft.com/office/drawing/2014/main" id="{FCA90A47-DFC7-79A5-622B-96ADF84AE1C9}"/>
                    </a:ext>
                  </a:extLst>
                </p:cNvPr>
                <p:cNvSpPr txBox="1"/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3" name="CaixaDeTexto 112">
                  <a:extLst>
                    <a:ext uri="{FF2B5EF4-FFF2-40B4-BE49-F238E27FC236}">
                      <a16:creationId xmlns:a16="http://schemas.microsoft.com/office/drawing/2014/main" id="{FCA90A47-DFC7-79A5-622B-96ADF84AE1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Conector de Seta Reta 113">
              <a:extLst>
                <a:ext uri="{FF2B5EF4-FFF2-40B4-BE49-F238E27FC236}">
                  <a16:creationId xmlns:a16="http://schemas.microsoft.com/office/drawing/2014/main" id="{A11512BA-A86A-B7F0-1EDB-1EB17B4878C0}"/>
                </a:ext>
              </a:extLst>
            </p:cNvPr>
            <p:cNvCxnSpPr>
              <a:cxnSpLocks/>
              <a:stCxn id="107" idx="3"/>
              <a:endCxn id="88" idx="2"/>
            </p:cNvCxnSpPr>
            <p:nvPr/>
          </p:nvCxnSpPr>
          <p:spPr>
            <a:xfrm flipV="1">
              <a:off x="7235819" y="1947999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de Seta Reta 114">
              <a:extLst>
                <a:ext uri="{FF2B5EF4-FFF2-40B4-BE49-F238E27FC236}">
                  <a16:creationId xmlns:a16="http://schemas.microsoft.com/office/drawing/2014/main" id="{B900F353-1319-644D-CE6B-8A1DE0EBDE67}"/>
                </a:ext>
              </a:extLst>
            </p:cNvPr>
            <p:cNvCxnSpPr>
              <a:cxnSpLocks/>
              <a:stCxn id="107" idx="3"/>
              <a:endCxn id="89" idx="2"/>
            </p:cNvCxnSpPr>
            <p:nvPr/>
          </p:nvCxnSpPr>
          <p:spPr>
            <a:xfrm flipV="1">
              <a:off x="7235819" y="2717253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de Seta Reta 115">
              <a:extLst>
                <a:ext uri="{FF2B5EF4-FFF2-40B4-BE49-F238E27FC236}">
                  <a16:creationId xmlns:a16="http://schemas.microsoft.com/office/drawing/2014/main" id="{53A10AA8-FC66-B66A-1637-81959A3281DA}"/>
                </a:ext>
              </a:extLst>
            </p:cNvPr>
            <p:cNvCxnSpPr>
              <a:cxnSpLocks/>
              <a:stCxn id="113" idx="3"/>
              <a:endCxn id="90" idx="2"/>
            </p:cNvCxnSpPr>
            <p:nvPr/>
          </p:nvCxnSpPr>
          <p:spPr>
            <a:xfrm flipV="1">
              <a:off x="7241944" y="3494347"/>
              <a:ext cx="618498" cy="432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27C3F9BB-AAE0-9726-6B27-0934DC4BC906}"/>
                </a:ext>
              </a:extLst>
            </p:cNvPr>
            <p:cNvCxnSpPr>
              <a:cxnSpLocks/>
              <a:stCxn id="113" idx="3"/>
              <a:endCxn id="88" idx="2"/>
            </p:cNvCxnSpPr>
            <p:nvPr/>
          </p:nvCxnSpPr>
          <p:spPr>
            <a:xfrm flipV="1">
              <a:off x="7241944" y="1947999"/>
              <a:ext cx="618498" cy="1978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AFB459CC-F475-B7A8-A41D-09CAE31AD6B4}"/>
                </a:ext>
              </a:extLst>
            </p:cNvPr>
            <p:cNvCxnSpPr>
              <a:cxnSpLocks/>
              <a:stCxn id="107" idx="3"/>
              <a:endCxn id="90" idx="2"/>
            </p:cNvCxnSpPr>
            <p:nvPr/>
          </p:nvCxnSpPr>
          <p:spPr>
            <a:xfrm>
              <a:off x="7235819" y="3094001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de Seta Reta 118">
              <a:extLst>
                <a:ext uri="{FF2B5EF4-FFF2-40B4-BE49-F238E27FC236}">
                  <a16:creationId xmlns:a16="http://schemas.microsoft.com/office/drawing/2014/main" id="{E427CB1B-A575-8415-A17D-58DC868BBD79}"/>
                </a:ext>
              </a:extLst>
            </p:cNvPr>
            <p:cNvCxnSpPr>
              <a:cxnSpLocks/>
              <a:stCxn id="107" idx="3"/>
              <a:endCxn id="108" idx="2"/>
            </p:cNvCxnSpPr>
            <p:nvPr/>
          </p:nvCxnSpPr>
          <p:spPr>
            <a:xfrm>
              <a:off x="7235819" y="3094001"/>
              <a:ext cx="631691" cy="13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0E49B712-4993-51E7-1F58-865F3E1903B6}"/>
                </a:ext>
              </a:extLst>
            </p:cNvPr>
            <p:cNvCxnSpPr>
              <a:cxnSpLocks/>
              <a:stCxn id="106" idx="3"/>
              <a:endCxn id="89" idx="2"/>
            </p:cNvCxnSpPr>
            <p:nvPr/>
          </p:nvCxnSpPr>
          <p:spPr>
            <a:xfrm>
              <a:off x="7285172" y="2345954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FEC7AB16-C77E-D330-F3CF-50490C78FE9C}"/>
                </a:ext>
              </a:extLst>
            </p:cNvPr>
            <p:cNvCxnSpPr>
              <a:cxnSpLocks/>
              <a:stCxn id="106" idx="3"/>
              <a:endCxn id="90" idx="2"/>
            </p:cNvCxnSpPr>
            <p:nvPr/>
          </p:nvCxnSpPr>
          <p:spPr>
            <a:xfrm>
              <a:off x="7285172" y="2345954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C7D8F263-DA97-A5CB-4D78-54E8CA6D5DFB}"/>
                </a:ext>
              </a:extLst>
            </p:cNvPr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7285172" y="2345954"/>
              <a:ext cx="582338" cy="2122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CE3A3570-7D51-145D-9169-9AE8F634916C}"/>
                </a:ext>
              </a:extLst>
            </p:cNvPr>
            <p:cNvCxnSpPr>
              <a:cxnSpLocks/>
              <a:stCxn id="113" idx="3"/>
              <a:endCxn id="108" idx="2"/>
            </p:cNvCxnSpPr>
            <p:nvPr/>
          </p:nvCxnSpPr>
          <p:spPr>
            <a:xfrm>
              <a:off x="7241944" y="3926564"/>
              <a:ext cx="625566" cy="541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/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557" r="-2058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CaixaDeTexto 128">
              <a:extLst>
                <a:ext uri="{FF2B5EF4-FFF2-40B4-BE49-F238E27FC236}">
                  <a16:creationId xmlns:a16="http://schemas.microsoft.com/office/drawing/2014/main" id="{C99883CC-5A7B-C5D4-1515-F71D921F3140}"/>
                </a:ext>
              </a:extLst>
            </p:cNvPr>
            <p:cNvSpPr txBox="1"/>
            <p:nvPr/>
          </p:nvSpPr>
          <p:spPr>
            <a:xfrm>
              <a:off x="6606779" y="4806686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130" name="CaixaDeTexto 129">
              <a:extLst>
                <a:ext uri="{FF2B5EF4-FFF2-40B4-BE49-F238E27FC236}">
                  <a16:creationId xmlns:a16="http://schemas.microsoft.com/office/drawing/2014/main" id="{29CAED7E-2DA4-E07D-AE24-0BD8AAF47010}"/>
                </a:ext>
              </a:extLst>
            </p:cNvPr>
            <p:cNvSpPr txBox="1"/>
            <p:nvPr/>
          </p:nvSpPr>
          <p:spPr>
            <a:xfrm>
              <a:off x="7664660" y="4810513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</a:t>
              </a:r>
            </a:p>
          </p:txBody>
        </p:sp>
        <p:sp>
          <p:nvSpPr>
            <p:cNvPr id="132" name="CaixaDeTexto 131">
              <a:extLst>
                <a:ext uri="{FF2B5EF4-FFF2-40B4-BE49-F238E27FC236}">
                  <a16:creationId xmlns:a16="http://schemas.microsoft.com/office/drawing/2014/main" id="{2D65D714-5C68-C105-E2B7-03BEE7367F0B}"/>
                </a:ext>
              </a:extLst>
            </p:cNvPr>
            <p:cNvSpPr txBox="1"/>
            <p:nvPr/>
          </p:nvSpPr>
          <p:spPr>
            <a:xfrm>
              <a:off x="8814459" y="4810513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/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Conector de Seta Reta 137">
              <a:extLst>
                <a:ext uri="{FF2B5EF4-FFF2-40B4-BE49-F238E27FC236}">
                  <a16:creationId xmlns:a16="http://schemas.microsoft.com/office/drawing/2014/main" id="{4DC537F5-F120-B40D-C52C-79DC2ACA390F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152252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de Seta Reta 138">
              <a:extLst>
                <a:ext uri="{FF2B5EF4-FFF2-40B4-BE49-F238E27FC236}">
                  <a16:creationId xmlns:a16="http://schemas.microsoft.com/office/drawing/2014/main" id="{913F0E4F-4D66-B5DB-18A6-AE9B93996754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228303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de Seta Reta 139">
              <a:extLst>
                <a:ext uri="{FF2B5EF4-FFF2-40B4-BE49-F238E27FC236}">
                  <a16:creationId xmlns:a16="http://schemas.microsoft.com/office/drawing/2014/main" id="{C38F92B2-732D-5F11-68C6-BB66BCCDD288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306887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de Seta Reta 140">
              <a:extLst>
                <a:ext uri="{FF2B5EF4-FFF2-40B4-BE49-F238E27FC236}">
                  <a16:creationId xmlns:a16="http://schemas.microsoft.com/office/drawing/2014/main" id="{50468242-8055-338C-2659-5B91E4780DB0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404281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de Seta Reta 141">
              <a:extLst>
                <a:ext uri="{FF2B5EF4-FFF2-40B4-BE49-F238E27FC236}">
                  <a16:creationId xmlns:a16="http://schemas.microsoft.com/office/drawing/2014/main" id="{33C668C0-3F5E-E3C1-94BB-05D457245548}"/>
                </a:ext>
              </a:extLst>
            </p:cNvPr>
            <p:cNvCxnSpPr>
              <a:cxnSpLocks/>
            </p:cNvCxnSpPr>
            <p:nvPr/>
          </p:nvCxnSpPr>
          <p:spPr>
            <a:xfrm>
              <a:off x="9302129" y="264340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de Seta Reta 148">
              <a:extLst>
                <a:ext uri="{FF2B5EF4-FFF2-40B4-BE49-F238E27FC236}">
                  <a16:creationId xmlns:a16="http://schemas.microsoft.com/office/drawing/2014/main" id="{4BD61402-3C0E-2AC0-EAC3-0F1D81845BE3}"/>
                </a:ext>
              </a:extLst>
            </p:cNvPr>
            <p:cNvCxnSpPr>
              <a:stCxn id="88" idx="6"/>
              <a:endCxn id="87" idx="2"/>
            </p:cNvCxnSpPr>
            <p:nvPr/>
          </p:nvCxnSpPr>
          <p:spPr>
            <a:xfrm>
              <a:off x="8426499" y="1947999"/>
              <a:ext cx="587974" cy="1120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de Seta Reta 150">
              <a:extLst>
                <a:ext uri="{FF2B5EF4-FFF2-40B4-BE49-F238E27FC236}">
                  <a16:creationId xmlns:a16="http://schemas.microsoft.com/office/drawing/2014/main" id="{26FB17EB-32DC-D9FB-E99F-BF5E9FAAD7EB}"/>
                </a:ext>
              </a:extLst>
            </p:cNvPr>
            <p:cNvCxnSpPr>
              <a:stCxn id="89" idx="6"/>
              <a:endCxn id="87" idx="2"/>
            </p:cNvCxnSpPr>
            <p:nvPr/>
          </p:nvCxnSpPr>
          <p:spPr>
            <a:xfrm>
              <a:off x="8431211" y="2717253"/>
              <a:ext cx="583262" cy="351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de Seta Reta 152">
              <a:extLst>
                <a:ext uri="{FF2B5EF4-FFF2-40B4-BE49-F238E27FC236}">
                  <a16:creationId xmlns:a16="http://schemas.microsoft.com/office/drawing/2014/main" id="{10300533-57B2-63C3-A355-BE9C36A6B920}"/>
                </a:ext>
              </a:extLst>
            </p:cNvPr>
            <p:cNvCxnSpPr>
              <a:stCxn id="90" idx="6"/>
              <a:endCxn id="87" idx="2"/>
            </p:cNvCxnSpPr>
            <p:nvPr/>
          </p:nvCxnSpPr>
          <p:spPr>
            <a:xfrm flipV="1">
              <a:off x="8426499" y="3068874"/>
              <a:ext cx="587974" cy="425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de Seta Reta 154">
              <a:extLst>
                <a:ext uri="{FF2B5EF4-FFF2-40B4-BE49-F238E27FC236}">
                  <a16:creationId xmlns:a16="http://schemas.microsoft.com/office/drawing/2014/main" id="{81480F23-5274-F14A-76B2-B00AFBC478D5}"/>
                </a:ext>
              </a:extLst>
            </p:cNvPr>
            <p:cNvCxnSpPr>
              <a:stCxn id="108" idx="6"/>
              <a:endCxn id="87" idx="2"/>
            </p:cNvCxnSpPr>
            <p:nvPr/>
          </p:nvCxnSpPr>
          <p:spPr>
            <a:xfrm flipV="1">
              <a:off x="8433567" y="3068874"/>
              <a:ext cx="580906" cy="1399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/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DACC1E8-2859-BDF5-DF06-FD28DBA2D0C0}"/>
              </a:ext>
            </a:extLst>
          </p:cNvPr>
          <p:cNvGrpSpPr/>
          <p:nvPr/>
        </p:nvGrpSpPr>
        <p:grpSpPr>
          <a:xfrm>
            <a:off x="8558450" y="1574941"/>
            <a:ext cx="3539808" cy="3749652"/>
            <a:chOff x="6606779" y="1522526"/>
            <a:chExt cx="3539808" cy="3749652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F0B9495A-ED34-6374-E73E-12F56B7E6A83}"/>
                </a:ext>
              </a:extLst>
            </p:cNvPr>
            <p:cNvSpPr/>
            <p:nvPr/>
          </p:nvSpPr>
          <p:spPr>
            <a:xfrm>
              <a:off x="9014473" y="278584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0A88B9C8-9E48-F23D-7829-46BB067669BC}"/>
                </a:ext>
              </a:extLst>
            </p:cNvPr>
            <p:cNvSpPr/>
            <p:nvPr/>
          </p:nvSpPr>
          <p:spPr>
            <a:xfrm>
              <a:off x="7860442" y="166497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598F1F36-56C9-4D31-D1A3-499BE59FC9A5}"/>
                </a:ext>
              </a:extLst>
            </p:cNvPr>
            <p:cNvSpPr/>
            <p:nvPr/>
          </p:nvSpPr>
          <p:spPr>
            <a:xfrm>
              <a:off x="7865154" y="24342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C6DBF65E-2F65-5CD5-B3AF-AB0377E7E25F}"/>
                </a:ext>
              </a:extLst>
            </p:cNvPr>
            <p:cNvSpPr/>
            <p:nvPr/>
          </p:nvSpPr>
          <p:spPr>
            <a:xfrm>
              <a:off x="7860442" y="321131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2F1097B5-265E-F847-2B2A-3B3C227E1D5E}"/>
                </a:ext>
              </a:extLst>
            </p:cNvPr>
            <p:cNvCxnSpPr>
              <a:cxnSpLocks/>
              <a:stCxn id="71" idx="3"/>
              <a:endCxn id="65" idx="2"/>
            </p:cNvCxnSpPr>
            <p:nvPr/>
          </p:nvCxnSpPr>
          <p:spPr>
            <a:xfrm flipV="1">
              <a:off x="7285172" y="1947999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7C4002A0-9FB5-38DA-998C-7389FEF013EF}"/>
                </a:ext>
              </a:extLst>
            </p:cNvPr>
            <p:cNvCxnSpPr>
              <a:cxnSpLocks/>
              <a:stCxn id="74" idx="3"/>
              <a:endCxn id="66" idx="2"/>
            </p:cNvCxnSpPr>
            <p:nvPr/>
          </p:nvCxnSpPr>
          <p:spPr>
            <a:xfrm flipV="1">
              <a:off x="7241944" y="2717253"/>
              <a:ext cx="623210" cy="120931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9063C55E-1827-8098-4F87-A2E040170AD9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 flipV="1">
              <a:off x="9580530" y="306771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CaixaDeTexto 70">
                  <a:extLst>
                    <a:ext uri="{FF2B5EF4-FFF2-40B4-BE49-F238E27FC236}">
                      <a16:creationId xmlns:a16="http://schemas.microsoft.com/office/drawing/2014/main" id="{81EBDF1B-B77F-E5BD-7899-BEBD7100F890}"/>
                    </a:ext>
                  </a:extLst>
                </p:cNvPr>
                <p:cNvSpPr txBox="1"/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CaixaDeTexto 71">
                  <a:extLst>
                    <a:ext uri="{FF2B5EF4-FFF2-40B4-BE49-F238E27FC236}">
                      <a16:creationId xmlns:a16="http://schemas.microsoft.com/office/drawing/2014/main" id="{62ACDE0E-17F1-6046-3092-525788910D9F}"/>
                    </a:ext>
                  </a:extLst>
                </p:cNvPr>
                <p:cNvSpPr txBox="1"/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53848CA8-076E-30DA-05FC-5D8C9F7E9315}"/>
                </a:ext>
              </a:extLst>
            </p:cNvPr>
            <p:cNvSpPr/>
            <p:nvPr/>
          </p:nvSpPr>
          <p:spPr>
            <a:xfrm>
              <a:off x="7867510" y="41852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9CB2E0D4-4C9A-3E4E-6F4B-F38EBD6B0F93}"/>
                    </a:ext>
                  </a:extLst>
                </p:cNvPr>
                <p:cNvSpPr txBox="1"/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9CB2E0D4-4C9A-3E4E-6F4B-F38EBD6B0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2063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FBD55142-CED8-C2B8-FCF5-B15916439E7B}"/>
                </a:ext>
              </a:extLst>
            </p:cNvPr>
            <p:cNvCxnSpPr>
              <a:cxnSpLocks/>
              <a:stCxn id="72" idx="3"/>
              <a:endCxn id="65" idx="2"/>
            </p:cNvCxnSpPr>
            <p:nvPr/>
          </p:nvCxnSpPr>
          <p:spPr>
            <a:xfrm flipV="1">
              <a:off x="7235819" y="1947999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2B5A85F6-E5FE-8C68-05D1-5684422AAA84}"/>
                </a:ext>
              </a:extLst>
            </p:cNvPr>
            <p:cNvCxnSpPr>
              <a:cxnSpLocks/>
              <a:stCxn id="72" idx="3"/>
              <a:endCxn id="66" idx="2"/>
            </p:cNvCxnSpPr>
            <p:nvPr/>
          </p:nvCxnSpPr>
          <p:spPr>
            <a:xfrm flipV="1">
              <a:off x="7235819" y="2717253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93E00AD1-AA9D-1C13-0752-BA8A4BCED6FD}"/>
                </a:ext>
              </a:extLst>
            </p:cNvPr>
            <p:cNvCxnSpPr>
              <a:cxnSpLocks/>
              <a:stCxn id="74" idx="3"/>
              <a:endCxn id="67" idx="2"/>
            </p:cNvCxnSpPr>
            <p:nvPr/>
          </p:nvCxnSpPr>
          <p:spPr>
            <a:xfrm flipV="1">
              <a:off x="7241944" y="3494347"/>
              <a:ext cx="618498" cy="432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EB05070B-EC1A-F932-BE8C-2753BDFD4A79}"/>
                </a:ext>
              </a:extLst>
            </p:cNvPr>
            <p:cNvCxnSpPr>
              <a:cxnSpLocks/>
              <a:stCxn id="74" idx="3"/>
              <a:endCxn id="65" idx="2"/>
            </p:cNvCxnSpPr>
            <p:nvPr/>
          </p:nvCxnSpPr>
          <p:spPr>
            <a:xfrm flipV="1">
              <a:off x="7241944" y="1947999"/>
              <a:ext cx="618498" cy="1978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B6533FCE-1BEC-8737-976C-971D65B31AB8}"/>
                </a:ext>
              </a:extLst>
            </p:cNvPr>
            <p:cNvCxnSpPr>
              <a:cxnSpLocks/>
              <a:stCxn id="72" idx="3"/>
              <a:endCxn id="67" idx="2"/>
            </p:cNvCxnSpPr>
            <p:nvPr/>
          </p:nvCxnSpPr>
          <p:spPr>
            <a:xfrm>
              <a:off x="7235819" y="3094001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72FD8B91-C4DB-9866-6A57-190AA11AC6DA}"/>
                </a:ext>
              </a:extLst>
            </p:cNvPr>
            <p:cNvCxnSpPr>
              <a:cxnSpLocks/>
              <a:stCxn id="72" idx="3"/>
              <a:endCxn id="73" idx="2"/>
            </p:cNvCxnSpPr>
            <p:nvPr/>
          </p:nvCxnSpPr>
          <p:spPr>
            <a:xfrm>
              <a:off x="7235819" y="3094001"/>
              <a:ext cx="631691" cy="13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EBA9528E-B909-1688-75E9-B0677F3E5744}"/>
                </a:ext>
              </a:extLst>
            </p:cNvPr>
            <p:cNvCxnSpPr>
              <a:cxnSpLocks/>
              <a:stCxn id="71" idx="3"/>
              <a:endCxn id="66" idx="2"/>
            </p:cNvCxnSpPr>
            <p:nvPr/>
          </p:nvCxnSpPr>
          <p:spPr>
            <a:xfrm>
              <a:off x="7285172" y="2345954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C4A2592F-C084-37AF-6BD0-4078DFA10C48}"/>
                </a:ext>
              </a:extLst>
            </p:cNvPr>
            <p:cNvCxnSpPr>
              <a:cxnSpLocks/>
              <a:stCxn id="71" idx="3"/>
              <a:endCxn id="67" idx="2"/>
            </p:cNvCxnSpPr>
            <p:nvPr/>
          </p:nvCxnSpPr>
          <p:spPr>
            <a:xfrm>
              <a:off x="7285172" y="2345954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4A3B5EC3-E766-A7E4-B4C0-B2196340D949}"/>
                </a:ext>
              </a:extLst>
            </p:cNvPr>
            <p:cNvCxnSpPr>
              <a:cxnSpLocks/>
              <a:stCxn id="71" idx="3"/>
              <a:endCxn id="73" idx="2"/>
            </p:cNvCxnSpPr>
            <p:nvPr/>
          </p:nvCxnSpPr>
          <p:spPr>
            <a:xfrm>
              <a:off x="7285172" y="2345954"/>
              <a:ext cx="582338" cy="2122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1EEB3E92-CCD1-01C4-9BC1-CA26196A2432}"/>
                </a:ext>
              </a:extLst>
            </p:cNvPr>
            <p:cNvCxnSpPr>
              <a:cxnSpLocks/>
              <a:stCxn id="74" idx="3"/>
              <a:endCxn id="73" idx="2"/>
            </p:cNvCxnSpPr>
            <p:nvPr/>
          </p:nvCxnSpPr>
          <p:spPr>
            <a:xfrm>
              <a:off x="7241944" y="3926564"/>
              <a:ext cx="625566" cy="541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CaixaDeTexto 84">
                  <a:extLst>
                    <a:ext uri="{FF2B5EF4-FFF2-40B4-BE49-F238E27FC236}">
                      <a16:creationId xmlns:a16="http://schemas.microsoft.com/office/drawing/2014/main" id="{0F8542CF-AB4E-53D4-09A5-7C768035BAB8}"/>
                    </a:ext>
                  </a:extLst>
                </p:cNvPr>
                <p:cNvSpPr txBox="1"/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557" r="-2058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202DA332-8246-FF7B-623C-82B196BD14E1}"/>
                </a:ext>
              </a:extLst>
            </p:cNvPr>
            <p:cNvSpPr txBox="1"/>
            <p:nvPr/>
          </p:nvSpPr>
          <p:spPr>
            <a:xfrm>
              <a:off x="6606779" y="4806686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461F8304-4D12-EECD-AD7C-BBFE9B347170}"/>
                </a:ext>
              </a:extLst>
            </p:cNvPr>
            <p:cNvSpPr txBox="1"/>
            <p:nvPr/>
          </p:nvSpPr>
          <p:spPr>
            <a:xfrm>
              <a:off x="7664660" y="4810513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</a:t>
              </a:r>
            </a:p>
          </p:txBody>
        </p:sp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6C8A772D-D7B3-5A78-8DB7-9CAC956FC6FB}"/>
                </a:ext>
              </a:extLst>
            </p:cNvPr>
            <p:cNvSpPr txBox="1"/>
            <p:nvPr/>
          </p:nvSpPr>
          <p:spPr>
            <a:xfrm>
              <a:off x="8814459" y="4810513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3F66000E-7A4D-BB85-FE1A-95CEFBE72D42}"/>
                    </a:ext>
                  </a:extLst>
                </p:cNvPr>
                <p:cNvSpPr txBox="1"/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26387474-7629-412F-7C52-E982769A46C6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152252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E008BDF6-F47D-3D37-1094-8C0F9DF54A1F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228303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12586882-D40F-3327-94BF-5019A8AE9176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306887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de Seta Reta 96">
              <a:extLst>
                <a:ext uri="{FF2B5EF4-FFF2-40B4-BE49-F238E27FC236}">
                  <a16:creationId xmlns:a16="http://schemas.microsoft.com/office/drawing/2014/main" id="{0BBE4E73-68C9-288C-F026-E2C6F36635D9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404281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19F073A1-B297-BDF8-32A9-0649FED1CB7E}"/>
                </a:ext>
              </a:extLst>
            </p:cNvPr>
            <p:cNvCxnSpPr>
              <a:cxnSpLocks/>
            </p:cNvCxnSpPr>
            <p:nvPr/>
          </p:nvCxnSpPr>
          <p:spPr>
            <a:xfrm>
              <a:off x="9302129" y="264340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de Seta Reta 98">
              <a:extLst>
                <a:ext uri="{FF2B5EF4-FFF2-40B4-BE49-F238E27FC236}">
                  <a16:creationId xmlns:a16="http://schemas.microsoft.com/office/drawing/2014/main" id="{CF7176ED-E227-9077-C82C-08D393BCD863}"/>
                </a:ext>
              </a:extLst>
            </p:cNvPr>
            <p:cNvCxnSpPr>
              <a:stCxn id="65" idx="6"/>
              <a:endCxn id="3" idx="2"/>
            </p:cNvCxnSpPr>
            <p:nvPr/>
          </p:nvCxnSpPr>
          <p:spPr>
            <a:xfrm>
              <a:off x="8426499" y="1947999"/>
              <a:ext cx="587974" cy="1120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D6885A39-9A0B-7B28-32A9-8E4360E65A47}"/>
                </a:ext>
              </a:extLst>
            </p:cNvPr>
            <p:cNvCxnSpPr>
              <a:stCxn id="66" idx="6"/>
              <a:endCxn id="3" idx="2"/>
            </p:cNvCxnSpPr>
            <p:nvPr/>
          </p:nvCxnSpPr>
          <p:spPr>
            <a:xfrm>
              <a:off x="8431211" y="2717253"/>
              <a:ext cx="583262" cy="351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A495C6C3-B6B6-BD06-725B-AC6F42234292}"/>
                </a:ext>
              </a:extLst>
            </p:cNvPr>
            <p:cNvCxnSpPr>
              <a:stCxn id="67" idx="6"/>
              <a:endCxn id="3" idx="2"/>
            </p:cNvCxnSpPr>
            <p:nvPr/>
          </p:nvCxnSpPr>
          <p:spPr>
            <a:xfrm flipV="1">
              <a:off x="8426499" y="3068874"/>
              <a:ext cx="587974" cy="425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563038F2-C457-EC14-6E2A-0C049925B7FC}"/>
                </a:ext>
              </a:extLst>
            </p:cNvPr>
            <p:cNvCxnSpPr>
              <a:stCxn id="73" idx="6"/>
              <a:endCxn id="3" idx="2"/>
            </p:cNvCxnSpPr>
            <p:nvPr/>
          </p:nvCxnSpPr>
          <p:spPr>
            <a:xfrm flipV="1">
              <a:off x="8433567" y="3068874"/>
              <a:ext cx="580906" cy="1399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CaixaDeTexto 108">
                  <a:extLst>
                    <a:ext uri="{FF2B5EF4-FFF2-40B4-BE49-F238E27FC236}">
                      <a16:creationId xmlns:a16="http://schemas.microsoft.com/office/drawing/2014/main" id="{0A50847E-FDD6-E5DF-C9D1-D76601B513FA}"/>
                    </a:ext>
                  </a:extLst>
                </p:cNvPr>
                <p:cNvSpPr txBox="1"/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20237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Anteriormente, nós resolvemos um problema de regressão bem simples, onde queríamos mapear um único valor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em um valor de saída,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Fizemos o mapeamento usando uma reta como nossa função hipótese.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  <a:blipFill>
                <a:blip r:embed="rId2"/>
                <a:stretch>
                  <a:fillRect l="-1811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−3, −1, 1, 3, 5, 7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20363C7-E5AA-CD67-511C-3C2368E12095}"/>
              </a:ext>
            </a:extLst>
          </p:cNvPr>
          <p:cNvGrpSpPr/>
          <p:nvPr/>
        </p:nvGrpSpPr>
        <p:grpSpPr>
          <a:xfrm>
            <a:off x="7754753" y="4529073"/>
            <a:ext cx="2682241" cy="1788767"/>
            <a:chOff x="1191105" y="2847760"/>
            <a:chExt cx="2682241" cy="178876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56FF0F3-D604-D68F-9989-1DDCD804F84F}"/>
                </a:ext>
              </a:extLst>
            </p:cNvPr>
            <p:cNvGrpSpPr/>
            <p:nvPr/>
          </p:nvGrpSpPr>
          <p:grpSpPr>
            <a:xfrm>
              <a:off x="1697292" y="3402148"/>
              <a:ext cx="1848393" cy="566057"/>
              <a:chOff x="1851660" y="2612572"/>
              <a:chExt cx="1848393" cy="566057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74D52E0-D10E-D8D3-AB67-ED39946329AC}"/>
                  </a:ext>
                </a:extLst>
              </p:cNvPr>
              <p:cNvSpPr/>
              <p:nvPr/>
            </p:nvSpPr>
            <p:spPr>
              <a:xfrm>
                <a:off x="2492828" y="2612572"/>
                <a:ext cx="566057" cy="5660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F9DDDA40-8650-2157-6F23-212D1FCA317E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2198914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>
                <a:extLst>
                  <a:ext uri="{FF2B5EF4-FFF2-40B4-BE49-F238E27FC236}">
                    <a16:creationId xmlns:a16="http://schemas.microsoft.com/office/drawing/2014/main" id="{2C2BEA7F-378E-2FDC-DE73-C268A1E4D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8885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B25B2E9C-F8F5-27D3-2F5A-FD83C391FEA5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9" name="CaixaDeTexto 8">
                    <a:extLst>
                      <a:ext uri="{FF2B5EF4-FFF2-40B4-BE49-F238E27FC236}">
                        <a16:creationId xmlns:a16="http://schemas.microsoft.com/office/drawing/2014/main" id="{D805B5F8-411B-B899-8485-51C6B19AAF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CaixaDeTexto 11">
                    <a:extLst>
                      <a:ext uri="{FF2B5EF4-FFF2-40B4-BE49-F238E27FC236}">
                        <a16:creationId xmlns:a16="http://schemas.microsoft.com/office/drawing/2014/main" id="{E0DFAFC3-BC52-8226-E12C-0248D897950A}"/>
                      </a:ext>
                    </a:extLst>
                  </p:cNvPr>
                  <p:cNvSpPr txBox="1"/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E910E806-C224-45D8-5C61-DC367619B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557" r="-20588" b="-491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endCxn id="8" idx="0"/>
            </p:cNvCxnSpPr>
            <p:nvPr/>
          </p:nvCxnSpPr>
          <p:spPr>
            <a:xfrm>
              <a:off x="2621488" y="3097348"/>
              <a:ext cx="1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4642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90F23595-D12D-4C10-373D-E61C1DC291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12" t="10000" r="8333"/>
          <a:stretch/>
        </p:blipFill>
        <p:spPr>
          <a:xfrm>
            <a:off x="1104886" y="3304361"/>
            <a:ext cx="3558129" cy="27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73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Podemos fazer uma analogia com o problema de predizer o número de picolés que serão vendidos em um dia,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dado a temperatura média daquele dia,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Esse problema só tem um </a:t>
                </a:r>
                <a:r>
                  <a:rPr lang="pt-BR" b="1" i="1" dirty="0"/>
                  <a:t>atributo</a:t>
                </a:r>
                <a:r>
                  <a:rPr lang="pt-BR" dirty="0"/>
                  <a:t> de entrada, a temperatura,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  <a:blipFill>
                <a:blip r:embed="rId2"/>
                <a:stretch>
                  <a:fillRect l="-1811" t="-1937" r="-25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−3, −1, 1, 3, 5, 7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20363C7-E5AA-CD67-511C-3C2368E12095}"/>
              </a:ext>
            </a:extLst>
          </p:cNvPr>
          <p:cNvGrpSpPr/>
          <p:nvPr/>
        </p:nvGrpSpPr>
        <p:grpSpPr>
          <a:xfrm>
            <a:off x="7656829" y="4887586"/>
            <a:ext cx="2682241" cy="1788767"/>
            <a:chOff x="1191105" y="2847760"/>
            <a:chExt cx="2682241" cy="178876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56FF0F3-D604-D68F-9989-1DDCD804F84F}"/>
                </a:ext>
              </a:extLst>
            </p:cNvPr>
            <p:cNvGrpSpPr/>
            <p:nvPr/>
          </p:nvGrpSpPr>
          <p:grpSpPr>
            <a:xfrm>
              <a:off x="1697292" y="3402148"/>
              <a:ext cx="1848393" cy="566057"/>
              <a:chOff x="1851660" y="2612572"/>
              <a:chExt cx="1848393" cy="566057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74D52E0-D10E-D8D3-AB67-ED39946329AC}"/>
                  </a:ext>
                </a:extLst>
              </p:cNvPr>
              <p:cNvSpPr/>
              <p:nvPr/>
            </p:nvSpPr>
            <p:spPr>
              <a:xfrm>
                <a:off x="2492828" y="2612572"/>
                <a:ext cx="566057" cy="5660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F9DDDA40-8650-2157-6F23-212D1FCA317E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2198914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>
                <a:extLst>
                  <a:ext uri="{FF2B5EF4-FFF2-40B4-BE49-F238E27FC236}">
                    <a16:creationId xmlns:a16="http://schemas.microsoft.com/office/drawing/2014/main" id="{2C2BEA7F-378E-2FDC-DE73-C268A1E4D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8885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B25B2E9C-F8F5-27D3-2F5A-FD83C391FEA5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9" name="CaixaDeTexto 8">
                    <a:extLst>
                      <a:ext uri="{FF2B5EF4-FFF2-40B4-BE49-F238E27FC236}">
                        <a16:creationId xmlns:a16="http://schemas.microsoft.com/office/drawing/2014/main" id="{D805B5F8-411B-B899-8485-51C6B19AAF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CaixaDeTexto 11">
                    <a:extLst>
                      <a:ext uri="{FF2B5EF4-FFF2-40B4-BE49-F238E27FC236}">
                        <a16:creationId xmlns:a16="http://schemas.microsoft.com/office/drawing/2014/main" id="{E0DFAFC3-BC52-8226-E12C-0248D897950A}"/>
                      </a:ext>
                    </a:extLst>
                  </p:cNvPr>
                  <p:cNvSpPr txBox="1"/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E910E806-C224-45D8-5C61-DC367619B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557" r="-20588" b="-491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endCxn id="8" idx="0"/>
            </p:cNvCxnSpPr>
            <p:nvPr/>
          </p:nvCxnSpPr>
          <p:spPr>
            <a:xfrm>
              <a:off x="2621488" y="3097348"/>
              <a:ext cx="1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4642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90F23595-D12D-4C10-373D-E61C1DC291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12" t="10000" r="8333"/>
          <a:stretch/>
        </p:blipFill>
        <p:spPr>
          <a:xfrm>
            <a:off x="1250254" y="3280507"/>
            <a:ext cx="3558129" cy="27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02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9F8CA4-D85B-0432-A84E-B576C3D3F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27176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Mas e se quisermos um modelo que </a:t>
            </a:r>
            <a:r>
              <a:rPr lang="pt-BR" b="1" i="1" dirty="0">
                <a:solidFill>
                  <a:srgbClr val="00B050"/>
                </a:solidFill>
              </a:rPr>
              <a:t>leve em consideração não só a temperatura</a:t>
            </a:r>
            <a:r>
              <a:rPr lang="pt-BR" dirty="0"/>
              <a:t>, mas o </a:t>
            </a:r>
            <a:r>
              <a:rPr lang="pt-BR" b="1" i="1" dirty="0">
                <a:solidFill>
                  <a:srgbClr val="00B050"/>
                </a:solidFill>
              </a:rPr>
              <a:t>mês do ano também</a:t>
            </a:r>
            <a:r>
              <a:rPr lang="pt-BR" dirty="0"/>
              <a:t>?</a:t>
            </a:r>
          </a:p>
          <a:p>
            <a:r>
              <a:rPr lang="pt-BR" dirty="0"/>
              <a:t>O modelo agora terá 2 </a:t>
            </a:r>
            <a:r>
              <a:rPr lang="pt-BR" b="1" i="1" dirty="0">
                <a:solidFill>
                  <a:srgbClr val="7030A0"/>
                </a:solidFill>
              </a:rPr>
              <a:t>atributos</a:t>
            </a:r>
            <a:r>
              <a:rPr lang="pt-BR" dirty="0"/>
              <a:t> (i.e., entradas).</a:t>
            </a:r>
          </a:p>
          <a:p>
            <a:r>
              <a:rPr lang="pt-BR" dirty="0"/>
              <a:t>Por exemplo, a figura ao lado mostra a distribuição dos dados para um problema com dois atributos.</a:t>
            </a:r>
          </a:p>
          <a:p>
            <a:r>
              <a:rPr lang="pt-BR" dirty="0"/>
              <a:t>Vejam que eles formam um plano. </a:t>
            </a:r>
          </a:p>
          <a:p>
            <a:r>
              <a:rPr lang="pt-BR" dirty="0"/>
              <a:t>Portanto, existe uma relação linear entre os atributos e a saída.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−8, 1, 3, 7, 0, 2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−8, 0, 7, 1, 2, 3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8C4F1126-99D3-F4EC-2974-60E59F7241EE}"/>
              </a:ext>
            </a:extLst>
          </p:cNvPr>
          <p:cNvGrpSpPr/>
          <p:nvPr/>
        </p:nvGrpSpPr>
        <p:grpSpPr>
          <a:xfrm>
            <a:off x="1687147" y="3865560"/>
            <a:ext cx="3021556" cy="2627315"/>
            <a:chOff x="166355" y="3853583"/>
            <a:chExt cx="3021556" cy="262731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6DB3DB4A-7945-29CA-EE71-D4B0B4DE9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622" t="18714" r="2024" b="9619"/>
            <a:stretch/>
          </p:blipFill>
          <p:spPr>
            <a:xfrm>
              <a:off x="168824" y="3853583"/>
              <a:ext cx="3019087" cy="2627315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29F33BD0-2320-3C7F-3869-846C77ED9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794" t="12788" r="10687" b="81286"/>
            <a:stretch/>
          </p:blipFill>
          <p:spPr>
            <a:xfrm>
              <a:off x="166355" y="3955605"/>
              <a:ext cx="1647700" cy="291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9222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4"/>
                <a:ext cx="5927176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Para aproximar esses dados, podemos usar 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equação de um plano</a:t>
                </a:r>
                <a:r>
                  <a:rPr lang="pt-BR" dirty="0"/>
                  <a:t> como nossa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função hipótese</a:t>
                </a:r>
                <a:r>
                  <a:rPr lang="pt-BR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2800" dirty="0"/>
              </a:p>
              <a:p>
                <a:r>
                  <a:rPr lang="pt-BR" dirty="0"/>
                  <a:t>Usando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ativações lineares</a:t>
                </a:r>
                <a:r>
                  <a:rPr lang="pt-BR" dirty="0"/>
                  <a:t>, a rede neural abaixo representa 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função do plano</a:t>
                </a:r>
                <a:r>
                  <a:rPr lang="pt-BR" dirty="0"/>
                  <a:t>.</a:t>
                </a:r>
                <a:endParaRPr lang="pt-BR" sz="2800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4"/>
                <a:ext cx="5927176" cy="5032376"/>
              </a:xfrm>
              <a:blipFill>
                <a:blip r:embed="rId3"/>
                <a:stretch>
                  <a:fillRect l="-1852" t="-1937" r="-33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−8, 1, 3, 7, 0, 2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−8, 0, 7, 1, 2, 3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8C4F1126-99D3-F4EC-2974-60E59F7241EE}"/>
              </a:ext>
            </a:extLst>
          </p:cNvPr>
          <p:cNvGrpSpPr/>
          <p:nvPr/>
        </p:nvGrpSpPr>
        <p:grpSpPr>
          <a:xfrm>
            <a:off x="1687147" y="3865560"/>
            <a:ext cx="3021556" cy="2627315"/>
            <a:chOff x="166355" y="3853583"/>
            <a:chExt cx="3021556" cy="262731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6DB3DB4A-7945-29CA-EE71-D4B0B4DE9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622" t="18714" r="2024" b="9619"/>
            <a:stretch/>
          </p:blipFill>
          <p:spPr>
            <a:xfrm>
              <a:off x="168824" y="3853583"/>
              <a:ext cx="3019087" cy="2627315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29F33BD0-2320-3C7F-3869-846C77ED9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794" t="12788" r="10687" b="81286"/>
            <a:stretch/>
          </p:blipFill>
          <p:spPr>
            <a:xfrm>
              <a:off x="166355" y="3955605"/>
              <a:ext cx="1647700" cy="291306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1DCAE36-FEA9-C79D-7821-F0E50DFCC458}"/>
              </a:ext>
            </a:extLst>
          </p:cNvPr>
          <p:cNvGrpSpPr/>
          <p:nvPr/>
        </p:nvGrpSpPr>
        <p:grpSpPr>
          <a:xfrm>
            <a:off x="7626718" y="4794278"/>
            <a:ext cx="3336852" cy="1848571"/>
            <a:chOff x="5085656" y="3241020"/>
            <a:chExt cx="3336852" cy="1848571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E3B7B8DB-F6AD-15E6-F9A5-1BA8165F2DF1}"/>
                </a:ext>
              </a:extLst>
            </p:cNvPr>
            <p:cNvSpPr/>
            <p:nvPr/>
          </p:nvSpPr>
          <p:spPr>
            <a:xfrm>
              <a:off x="6124923" y="3561949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95AB7F47-281D-6FDF-CFBF-5740F2F3E8F9}"/>
                </a:ext>
              </a:extLst>
            </p:cNvPr>
            <p:cNvCxnSpPr>
              <a:cxnSpLocks/>
              <a:stCxn id="11" idx="3"/>
              <a:endCxn id="8" idx="2"/>
            </p:cNvCxnSpPr>
            <p:nvPr/>
          </p:nvCxnSpPr>
          <p:spPr>
            <a:xfrm>
              <a:off x="5514832" y="3840710"/>
              <a:ext cx="610091" cy="4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7C86D248-A32C-4D85-99C5-2F3F52DE3C04}"/>
                </a:ext>
              </a:extLst>
            </p:cNvPr>
            <p:cNvCxnSpPr>
              <a:cxnSpLocks/>
              <a:stCxn id="8" idx="6"/>
              <a:endCxn id="29" idx="2"/>
            </p:cNvCxnSpPr>
            <p:nvPr/>
          </p:nvCxnSpPr>
          <p:spPr>
            <a:xfrm>
              <a:off x="6690980" y="3844978"/>
              <a:ext cx="544440" cy="407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5263DC32-0CA4-E6C7-6DFC-0DB9000A47E6}"/>
                    </a:ext>
                  </a:extLst>
                </p:cNvPr>
                <p:cNvSpPr txBox="1"/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B25B2E9C-F8F5-27D3-2F5A-FD83C391FE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5327DAB7-F3DF-92AA-817A-804BEBC1E9F8}"/>
                    </a:ext>
                  </a:extLst>
                </p:cNvPr>
                <p:cNvSpPr txBox="1"/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972C263-8010-EAC4-BB0A-C381FB2C9B3F}"/>
                </a:ext>
              </a:extLst>
            </p:cNvPr>
            <p:cNvCxnSpPr>
              <a:cxnSpLocks/>
            </p:cNvCxnSpPr>
            <p:nvPr/>
          </p:nvCxnSpPr>
          <p:spPr>
            <a:xfrm>
              <a:off x="6407951" y="3390499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8A3B9EA1-56CB-50C2-49DE-1611CAE8FEBC}"/>
                    </a:ext>
                  </a:extLst>
                </p:cNvPr>
                <p:cNvSpPr txBox="1"/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blipFill>
                  <a:blip r:embed="rId8"/>
                  <a:stretch>
                    <a:fillRect r="-6206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58A893D-1820-D710-5D46-85C01EA1017D}"/>
                </a:ext>
              </a:extLst>
            </p:cNvPr>
            <p:cNvSpPr/>
            <p:nvPr/>
          </p:nvSpPr>
          <p:spPr>
            <a:xfrm>
              <a:off x="6124923" y="451697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6E603260-2F37-3A60-596E-8E947BEBE9BF}"/>
                </a:ext>
              </a:extLst>
            </p:cNvPr>
            <p:cNvCxnSpPr>
              <a:cxnSpLocks/>
              <a:stCxn id="20" idx="3"/>
              <a:endCxn id="16" idx="2"/>
            </p:cNvCxnSpPr>
            <p:nvPr/>
          </p:nvCxnSpPr>
          <p:spPr>
            <a:xfrm>
              <a:off x="5501490" y="4797173"/>
              <a:ext cx="623433" cy="2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720CDE52-007E-2A20-8FCB-8B582A6EEF99}"/>
                </a:ext>
              </a:extLst>
            </p:cNvPr>
            <p:cNvCxnSpPr>
              <a:cxnSpLocks/>
              <a:stCxn id="16" idx="6"/>
              <a:endCxn id="29" idx="2"/>
            </p:cNvCxnSpPr>
            <p:nvPr/>
          </p:nvCxnSpPr>
          <p:spPr>
            <a:xfrm flipV="1">
              <a:off x="6690980" y="4252173"/>
              <a:ext cx="544440" cy="547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aixaDeTexto 19">
                  <a:extLst>
                    <a:ext uri="{FF2B5EF4-FFF2-40B4-BE49-F238E27FC236}">
                      <a16:creationId xmlns:a16="http://schemas.microsoft.com/office/drawing/2014/main" id="{3FFB53F9-C48A-4D5B-257D-D4113543FBEA}"/>
                    </a:ext>
                  </a:extLst>
                </p:cNvPr>
                <p:cNvSpPr txBox="1"/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5D716A74-905A-B126-2C84-7CEBF51570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aixaDeTexto 20">
                  <a:extLst>
                    <a:ext uri="{FF2B5EF4-FFF2-40B4-BE49-F238E27FC236}">
                      <a16:creationId xmlns:a16="http://schemas.microsoft.com/office/drawing/2014/main" id="{09F5E21A-4EE1-7DFC-EDB7-4049BEC92A14}"/>
                    </a:ext>
                  </a:extLst>
                </p:cNvPr>
                <p:cNvSpPr txBox="1"/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7BED4F7F-A4E3-1070-39DB-BA35A2F3B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557" r="-1911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73D028F9-46FA-8582-E3AB-77C8158F02FC}"/>
                </a:ext>
              </a:extLst>
            </p:cNvPr>
            <p:cNvCxnSpPr>
              <a:cxnSpLocks/>
              <a:stCxn id="20" idx="3"/>
              <a:endCxn id="8" idx="2"/>
            </p:cNvCxnSpPr>
            <p:nvPr/>
          </p:nvCxnSpPr>
          <p:spPr>
            <a:xfrm flipV="1">
              <a:off x="5501490" y="3844978"/>
              <a:ext cx="623433" cy="952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6D6D9E9-F74D-1C14-8BE4-C746EABE7033}"/>
                </a:ext>
              </a:extLst>
            </p:cNvPr>
            <p:cNvCxnSpPr>
              <a:cxnSpLocks/>
              <a:stCxn id="11" idx="3"/>
              <a:endCxn id="16" idx="2"/>
            </p:cNvCxnSpPr>
            <p:nvPr/>
          </p:nvCxnSpPr>
          <p:spPr>
            <a:xfrm>
              <a:off x="5514832" y="3840710"/>
              <a:ext cx="610091" cy="959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0DF7DA3B-BE9A-BF81-365C-B6A7164BE284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66" y="4350256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007A1814-279C-78BC-2D71-9E1572540A37}"/>
                    </a:ext>
                  </a:extLst>
                </p:cNvPr>
                <p:cNvSpPr txBox="1"/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7ED8329F-8190-5F83-A51F-D6012B260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655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ixaDeTexto 25">
                  <a:extLst>
                    <a:ext uri="{FF2B5EF4-FFF2-40B4-BE49-F238E27FC236}">
                      <a16:creationId xmlns:a16="http://schemas.microsoft.com/office/drawing/2014/main" id="{DB7E1B4E-330E-580B-CAA4-A2E59437B6A3}"/>
                    </a:ext>
                  </a:extLst>
                </p:cNvPr>
                <p:cNvSpPr txBox="1"/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F5CBEB2-C827-2B3D-9ED9-7DF2FE6DC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BDAFDE87-4993-A450-8BCD-BEF95534AEDA}"/>
                    </a:ext>
                  </a:extLst>
                </p:cNvPr>
                <p:cNvSpPr txBox="1"/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0E58C850-98D0-A251-2F72-C281544B0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523253F1-CA6C-57B9-6463-756F88090D59}"/>
                    </a:ext>
                  </a:extLst>
                </p:cNvPr>
                <p:cNvSpPr txBox="1"/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EC3E8737-F3B9-3131-C992-25484E5EA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50C57072-7B6A-F9F5-E5CE-4E109E34FFD5}"/>
                </a:ext>
              </a:extLst>
            </p:cNvPr>
            <p:cNvSpPr/>
            <p:nvPr/>
          </p:nvSpPr>
          <p:spPr>
            <a:xfrm>
              <a:off x="7235420" y="396914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C8AA1371-DA7D-F317-2EE5-7D06F0F31756}"/>
                </a:ext>
              </a:extLst>
            </p:cNvPr>
            <p:cNvCxnSpPr>
              <a:cxnSpLocks/>
            </p:cNvCxnSpPr>
            <p:nvPr/>
          </p:nvCxnSpPr>
          <p:spPr>
            <a:xfrm>
              <a:off x="7495770" y="3753941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12D8AD2C-DC9B-1EC9-6B63-6811030DEECC}"/>
                    </a:ext>
                  </a:extLst>
                </p:cNvPr>
                <p:cNvSpPr txBox="1"/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58" name="CaixaDeTexto 57">
                  <a:extLst>
                    <a:ext uri="{FF2B5EF4-FFF2-40B4-BE49-F238E27FC236}">
                      <a16:creationId xmlns:a16="http://schemas.microsoft.com/office/drawing/2014/main" id="{2AA454D8-81DD-EF2D-269B-45118E805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blipFill>
                  <a:blip r:embed="rId16"/>
                  <a:stretch>
                    <a:fillRect r="-6896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86E01FBC-8663-32F8-DC6D-9E1A721B752A}"/>
                    </a:ext>
                  </a:extLst>
                </p:cNvPr>
                <p:cNvSpPr txBox="1"/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B770B434-54C4-D766-2E5A-A891C974A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847A5E62-6C0C-4074-BDBB-39EA1A346446}"/>
                    </a:ext>
                  </a:extLst>
                </p:cNvPr>
                <p:cNvSpPr txBox="1"/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4" name="CaixaDeTexto 63">
                  <a:extLst>
                    <a:ext uri="{FF2B5EF4-FFF2-40B4-BE49-F238E27FC236}">
                      <a16:creationId xmlns:a16="http://schemas.microsoft.com/office/drawing/2014/main" id="{231DA840-1198-2506-AE3F-ED7B9A76A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21C0BC39-3EAE-7F8B-F0F7-619DA04E34CA}"/>
                </a:ext>
              </a:extLst>
            </p:cNvPr>
            <p:cNvCxnSpPr>
              <a:cxnSpLocks/>
            </p:cNvCxnSpPr>
            <p:nvPr/>
          </p:nvCxnSpPr>
          <p:spPr>
            <a:xfrm>
              <a:off x="7801477" y="4252173"/>
              <a:ext cx="2939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345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11996-8D83-7A63-9F9B-BDD98807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Podemos extrapolar isso pra quantos </a:t>
                </a:r>
                <a:r>
                  <a:rPr lang="pt-BR" b="1" i="1" dirty="0"/>
                  <a:t>atributos</a:t>
                </a:r>
                <a:r>
                  <a:rPr lang="pt-BR" dirty="0"/>
                  <a:t> forem necessários.</a:t>
                </a:r>
              </a:p>
              <a:p>
                <a:r>
                  <a:rPr lang="pt-BR" dirty="0"/>
                  <a:t>O modelo ao lado tem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</a:t>
                </a:r>
                <a:r>
                  <a:rPr lang="pt-BR" b="1" i="1" dirty="0"/>
                  <a:t>atributos</a:t>
                </a:r>
                <a:r>
                  <a:rPr lang="pt-BR" dirty="0"/>
                  <a:t> (i.e., entradas).</a:t>
                </a:r>
              </a:p>
              <a:p>
                <a:r>
                  <a:rPr lang="pt-BR" dirty="0"/>
                  <a:t>Com </a:t>
                </a:r>
                <a:r>
                  <a:rPr lang="pt-BR" b="1" i="1" dirty="0"/>
                  <a:t>ativações lineares</a:t>
                </a:r>
                <a:r>
                  <a:rPr lang="pt-BR" dirty="0"/>
                  <a:t>, a rede neural ao lado representa 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função de um hiperplano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pt-BR" sz="2800" dirty="0"/>
                  <a:t>,</a:t>
                </a:r>
              </a:p>
              <a:p>
                <a:pPr marL="0" indent="0">
                  <a:buNone/>
                </a:pPr>
                <a:r>
                  <a:rPr lang="pt-BR" sz="2800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sz="2800" dirty="0"/>
                  <a:t>.</a:t>
                </a:r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  <a:blipFill>
                <a:blip r:embed="rId2"/>
                <a:stretch>
                  <a:fillRect l="-2002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345E950E-39B8-F0DF-A060-1847BC700460}"/>
              </a:ext>
            </a:extLst>
          </p:cNvPr>
          <p:cNvGrpSpPr/>
          <p:nvPr/>
        </p:nvGrpSpPr>
        <p:grpSpPr>
          <a:xfrm>
            <a:off x="765109" y="2066073"/>
            <a:ext cx="4585688" cy="3664360"/>
            <a:chOff x="556722" y="1510460"/>
            <a:chExt cx="4585688" cy="366436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2FEE205-363D-3E66-D869-BD876BCAF147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9B1B6DC9-2181-4DA8-B445-087B09FA9FD7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4571360D-2415-DEA8-C70C-C2FEA4F30B1E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B3202E80-4AC2-E581-796A-DA291773B34B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04A9E1B2-6991-7174-9E5E-8DCBE640E452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6925900-47E7-E03D-8D67-CF024BB90F1C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FD9AB387-1A2E-8267-FFCD-E4D4A50D26A4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05E32977-2415-F572-A930-7976362B6F92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45EB44F3-97C7-4537-9B11-03A04BE74B8C}"/>
                </a:ext>
              </a:extLst>
            </p:cNvPr>
            <p:cNvCxnSpPr>
              <a:stCxn id="30" idx="6"/>
              <a:endCxn id="10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DA6DB509-7D4F-3D4E-C813-063DB0DAAEDF}"/>
                </a:ext>
              </a:extLst>
            </p:cNvPr>
            <p:cNvCxnSpPr>
              <a:stCxn id="30" idx="6"/>
              <a:endCxn id="2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3A5BE86A-85B5-D6A0-B7A2-1F48414565FC}"/>
                </a:ext>
              </a:extLst>
            </p:cNvPr>
            <p:cNvCxnSpPr>
              <a:stCxn id="30" idx="6"/>
              <a:endCxn id="2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DA6739B7-CBA1-E874-AABF-BAF852709366}"/>
                </a:ext>
              </a:extLst>
            </p:cNvPr>
            <p:cNvCxnSpPr>
              <a:stCxn id="30" idx="6"/>
              <a:endCxn id="2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1D3E7E65-A463-147B-4EC0-FF130F427B20}"/>
                </a:ext>
              </a:extLst>
            </p:cNvPr>
            <p:cNvCxnSpPr>
              <a:stCxn id="31" idx="6"/>
              <a:endCxn id="10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C5E6A22E-2F0E-FC48-65B3-168C006C42DE}"/>
                </a:ext>
              </a:extLst>
            </p:cNvPr>
            <p:cNvCxnSpPr>
              <a:stCxn id="32" idx="6"/>
              <a:endCxn id="2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BC72EF3-754F-484C-4971-705E020C27FA}"/>
                </a:ext>
              </a:extLst>
            </p:cNvPr>
            <p:cNvCxnSpPr>
              <a:stCxn id="31" idx="6"/>
              <a:endCxn id="2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800CB1B1-9621-54F3-7C35-79610F069372}"/>
                </a:ext>
              </a:extLst>
            </p:cNvPr>
            <p:cNvCxnSpPr>
              <a:stCxn id="31" idx="6"/>
              <a:endCxn id="2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7C96C63D-EE3F-64C1-F918-F4CABBCF0468}"/>
                </a:ext>
              </a:extLst>
            </p:cNvPr>
            <p:cNvCxnSpPr>
              <a:stCxn id="31" idx="6"/>
              <a:endCxn id="2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FA561DB5-07DC-BA53-EB06-374527AFAE73}"/>
                </a:ext>
              </a:extLst>
            </p:cNvPr>
            <p:cNvCxnSpPr>
              <a:stCxn id="32" idx="6"/>
              <a:endCxn id="10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4B4D871A-1212-4705-646E-3ADD21055F6A}"/>
                </a:ext>
              </a:extLst>
            </p:cNvPr>
            <p:cNvCxnSpPr>
              <a:stCxn id="32" idx="6"/>
              <a:endCxn id="2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7493146-4FF7-C3D2-F112-0705E9AC122C}"/>
                </a:ext>
              </a:extLst>
            </p:cNvPr>
            <p:cNvCxnSpPr>
              <a:stCxn id="32" idx="6"/>
              <a:endCxn id="2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B48AD396-1023-68AA-7496-935F6E1D281F}"/>
                </a:ext>
              </a:extLst>
            </p:cNvPr>
            <p:cNvCxnSpPr>
              <a:cxnSpLocks/>
              <a:stCxn id="53" idx="3"/>
              <a:endCxn id="30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3F418EDE-18B9-D574-49B1-56E5B19FA0A7}"/>
                </a:ext>
              </a:extLst>
            </p:cNvPr>
            <p:cNvCxnSpPr>
              <a:cxnSpLocks/>
              <a:stCxn id="60" idx="3"/>
              <a:endCxn id="31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A2A8B009-7688-F64E-DD14-0807E50D7D0D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48B26FF8-38AC-30D6-B980-04D8FDAB209F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48B26FF8-38AC-30D6-B980-04D8FDAB2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B69393D-0BBE-6BF8-BF93-7BE18AC7088F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B69393D-0BBE-6BF8-BF93-7BE18AC7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A0DC54A5-0D9F-0BB6-655F-224F2BA85872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61635A07-C196-566D-5F31-16D4AB743AB8}"/>
                </a:ext>
              </a:extLst>
            </p:cNvPr>
            <p:cNvCxnSpPr>
              <a:stCxn id="55" idx="6"/>
              <a:endCxn id="2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F1E00DAE-F5D0-BD15-4C02-56F9925D2208}"/>
                </a:ext>
              </a:extLst>
            </p:cNvPr>
            <p:cNvCxnSpPr>
              <a:stCxn id="55" idx="6"/>
              <a:endCxn id="2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B870AD5D-4FA2-7332-80E0-4A1171AF7A0D}"/>
                </a:ext>
              </a:extLst>
            </p:cNvPr>
            <p:cNvCxnSpPr>
              <a:stCxn id="55" idx="6"/>
              <a:endCxn id="2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CC0609BD-9AE0-6B43-0C12-9F3EFAA52375}"/>
                </a:ext>
              </a:extLst>
            </p:cNvPr>
            <p:cNvCxnSpPr>
              <a:stCxn id="55" idx="6"/>
              <a:endCxn id="10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2503D446-B93E-15F7-F7AE-3ADA612337C2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2503D446-B93E-15F7-F7AE-3ADA61233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58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66F1A1BA-53AF-3814-E4D7-5853538566B5}"/>
                </a:ext>
              </a:extLst>
            </p:cNvPr>
            <p:cNvCxnSpPr>
              <a:cxnSpLocks/>
              <a:stCxn id="54" idx="3"/>
              <a:endCxn id="30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E171247A-38D5-65C6-6246-812BC06E8E70}"/>
                </a:ext>
              </a:extLst>
            </p:cNvPr>
            <p:cNvCxnSpPr>
              <a:cxnSpLocks/>
              <a:stCxn id="54" idx="3"/>
              <a:endCxn id="31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DB5D3037-FAA0-25A8-C83D-7D7ED9BBCA65}"/>
                </a:ext>
              </a:extLst>
            </p:cNvPr>
            <p:cNvCxnSpPr>
              <a:stCxn id="60" idx="3"/>
              <a:endCxn id="32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71446AC2-4C23-841A-0354-F30F26E6B4C0}"/>
                </a:ext>
              </a:extLst>
            </p:cNvPr>
            <p:cNvCxnSpPr>
              <a:cxnSpLocks/>
              <a:stCxn id="60" idx="3"/>
              <a:endCxn id="30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BBCAB7C6-0711-A04D-0788-09049879C223}"/>
                </a:ext>
              </a:extLst>
            </p:cNvPr>
            <p:cNvCxnSpPr>
              <a:cxnSpLocks/>
              <a:stCxn id="54" idx="3"/>
              <a:endCxn id="32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DA57C0CB-EEAB-7236-7926-AE5584F1E141}"/>
                </a:ext>
              </a:extLst>
            </p:cNvPr>
            <p:cNvCxnSpPr>
              <a:cxnSpLocks/>
              <a:stCxn id="54" idx="3"/>
              <a:endCxn id="55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AEFEB877-03F1-3287-09AA-0C0746D75495}"/>
                </a:ext>
              </a:extLst>
            </p:cNvPr>
            <p:cNvCxnSpPr>
              <a:stCxn id="53" idx="3"/>
              <a:endCxn id="31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6F1DF25E-1587-162F-6A3F-3D60425CA53C}"/>
                </a:ext>
              </a:extLst>
            </p:cNvPr>
            <p:cNvCxnSpPr>
              <a:stCxn id="53" idx="3"/>
              <a:endCxn id="32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>
              <a:extLst>
                <a:ext uri="{FF2B5EF4-FFF2-40B4-BE49-F238E27FC236}">
                  <a16:creationId xmlns:a16="http://schemas.microsoft.com/office/drawing/2014/main" id="{1C5EAA4B-0D60-304F-AF05-CFBAFDC71312}"/>
                </a:ext>
              </a:extLst>
            </p:cNvPr>
            <p:cNvCxnSpPr>
              <a:stCxn id="53" idx="3"/>
              <a:endCxn id="55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de Seta Reta 73">
              <a:extLst>
                <a:ext uri="{FF2B5EF4-FFF2-40B4-BE49-F238E27FC236}">
                  <a16:creationId xmlns:a16="http://schemas.microsoft.com/office/drawing/2014/main" id="{91307A65-7861-5FC5-21BE-0A1786DD7096}"/>
                </a:ext>
              </a:extLst>
            </p:cNvPr>
            <p:cNvCxnSpPr>
              <a:stCxn id="60" idx="3"/>
              <a:endCxn id="55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C2467AA8-2CC9-BE99-6825-4E8F986D13D1}"/>
                </a:ext>
              </a:extLst>
            </p:cNvPr>
            <p:cNvCxnSpPr>
              <a:cxnSpLocks/>
              <a:stCxn id="10" idx="6"/>
              <a:endCxn id="29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E824BC75-8184-FC58-DB32-190CCB5CEED5}"/>
                </a:ext>
              </a:extLst>
            </p:cNvPr>
            <p:cNvCxnSpPr>
              <a:stCxn id="26" idx="6"/>
              <a:endCxn id="2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FFE16C27-B843-950F-F075-5E3F5B468D04}"/>
                </a:ext>
              </a:extLst>
            </p:cNvPr>
            <p:cNvCxnSpPr>
              <a:stCxn id="27" idx="6"/>
              <a:endCxn id="2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DA4546C2-1B60-2CDA-59AD-F946A67AB408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aixaDeTexto 80">
                  <a:extLst>
                    <a:ext uri="{FF2B5EF4-FFF2-40B4-BE49-F238E27FC236}">
                      <a16:creationId xmlns:a16="http://schemas.microsoft.com/office/drawing/2014/main" id="{C91B51FB-48FC-7C4A-46BE-8685C5753531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C8EF4A30-5004-8C53-A0A4-C2D551E28BE3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369FB742-6817-C7F4-4E8C-59382B685E08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8952D233-9DCE-D239-9832-C5101A4DA9FB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9312011E-F988-40EA-886F-3A1C9CB7786C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58E000D4-C722-2389-6A76-EA85362C5E4C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58E000D4-C722-2389-6A76-EA85362C5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DB71804-5922-D56E-F569-00762B77D6FB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14ABBB79-D05D-EA53-BA31-9A7478B2B6BA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B1CA3568-3291-2D88-C847-3F55E8ED0F2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F8E208C8-4000-E286-A749-AF41F8208AC4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8053E22F-4EF3-F5AE-5F2F-8B19109CB5A7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B48E086E-AF31-60D3-BC4C-A354A4E13EBD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924F83C3-EEF3-5799-20AE-B374DD816C7E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D8A680E3-76C3-B4F0-B92C-D6ED2689B000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1DD048F6-1EB3-D5BC-7AF5-8C222C1521B2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969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Aproximação universal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2212" y="1825624"/>
            <a:ext cx="6199742" cy="5032376"/>
          </a:xfrm>
        </p:spPr>
        <p:txBody>
          <a:bodyPr>
            <a:normAutofit/>
          </a:bodyPr>
          <a:lstStyle/>
          <a:p>
            <a:r>
              <a:rPr lang="pt-BR" dirty="0"/>
              <a:t>Com </a:t>
            </a:r>
            <a:r>
              <a:rPr lang="pt-BR" b="1" i="1" dirty="0">
                <a:solidFill>
                  <a:srgbClr val="00B050"/>
                </a:solidFill>
              </a:rPr>
              <a:t>ativações não lineares </a:t>
            </a:r>
            <a:r>
              <a:rPr lang="pt-BR" dirty="0"/>
              <a:t>(</a:t>
            </a:r>
            <a:r>
              <a:rPr lang="pt-BR" dirty="0" err="1"/>
              <a:t>sigmóide</a:t>
            </a:r>
            <a:r>
              <a:rPr lang="pt-BR" dirty="0"/>
              <a:t>, </a:t>
            </a:r>
            <a:r>
              <a:rPr lang="pt-BR" i="1" dirty="0" err="1"/>
              <a:t>relu</a:t>
            </a:r>
            <a:r>
              <a:rPr lang="pt-BR" dirty="0"/>
              <a:t>, etc.) </a:t>
            </a:r>
            <a:r>
              <a:rPr lang="pt-BR" b="1" i="1" dirty="0">
                <a:solidFill>
                  <a:srgbClr val="00B050"/>
                </a:solidFill>
              </a:rPr>
              <a:t>e uma camada oculta</a:t>
            </a:r>
            <a:r>
              <a:rPr lang="pt-BR" dirty="0"/>
              <a:t>, podemos </a:t>
            </a:r>
            <a:r>
              <a:rPr lang="pt-BR" b="1" i="1" dirty="0">
                <a:solidFill>
                  <a:srgbClr val="7030A0"/>
                </a:solidFill>
              </a:rPr>
              <a:t>aproximar qualquer tipo de função contínua</a:t>
            </a:r>
            <a:r>
              <a:rPr lang="pt-BR" dirty="0"/>
              <a:t>, incluindo o hiperplano, bastando encontrar o número de neurônios necessários.</a:t>
            </a:r>
          </a:p>
          <a:p>
            <a:r>
              <a:rPr lang="pt-BR" dirty="0"/>
              <a:t>Com </a:t>
            </a:r>
            <a:r>
              <a:rPr lang="pt-BR" b="1" i="1" dirty="0">
                <a:solidFill>
                  <a:srgbClr val="00B050"/>
                </a:solidFill>
              </a:rPr>
              <a:t>duas camadas ocultas</a:t>
            </a:r>
            <a:r>
              <a:rPr lang="pt-BR" dirty="0"/>
              <a:t>, podemos </a:t>
            </a:r>
            <a:r>
              <a:rPr lang="pt-BR" b="1" i="1" dirty="0">
                <a:solidFill>
                  <a:srgbClr val="7030A0"/>
                </a:solidFill>
              </a:rPr>
              <a:t>aproximar até funções com descontinuidades</a:t>
            </a:r>
            <a:r>
              <a:rPr lang="pt-BR" dirty="0"/>
              <a:t>.</a:t>
            </a:r>
          </a:p>
        </p:txBody>
      </p: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B3BD654E-3834-5884-693D-E48A5A226231}"/>
              </a:ext>
            </a:extLst>
          </p:cNvPr>
          <p:cNvGrpSpPr/>
          <p:nvPr/>
        </p:nvGrpSpPr>
        <p:grpSpPr>
          <a:xfrm>
            <a:off x="672766" y="2193390"/>
            <a:ext cx="4585688" cy="3664360"/>
            <a:chOff x="556722" y="1510460"/>
            <a:chExt cx="4585688" cy="3664360"/>
          </a:xfrm>
        </p:grpSpPr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BFDEAF7B-4328-4DD0-BD81-A4CA5709A5FF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CEE9F1F1-E906-5A40-14F9-E418A4D3E1A1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977650E5-7903-5819-989C-43470FD7403A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BC50E317-5888-C2F2-5292-19F8FA0DC711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AE90B8F8-4DD1-FB32-F6F0-A8F23AD9F492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E4CDFA65-C91C-75D7-F531-653335CD8753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46F25525-3F80-DCB6-5170-01EDFD9BF845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8F4AE6C9-7FA8-D584-B2EC-4D7611102E0C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4F5B266E-D446-8BDD-E467-CEFCD55D58F5}"/>
                </a:ext>
              </a:extLst>
            </p:cNvPr>
            <p:cNvCxnSpPr>
              <a:stCxn id="72" idx="6"/>
              <a:endCxn id="67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97FF4010-18E1-E51B-DA95-E043284458FD}"/>
                </a:ext>
              </a:extLst>
            </p:cNvPr>
            <p:cNvCxnSpPr>
              <a:stCxn id="72" idx="6"/>
              <a:endCxn id="68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DC9CE4B5-B8A2-F44C-8601-D37A3F829C93}"/>
                </a:ext>
              </a:extLst>
            </p:cNvPr>
            <p:cNvCxnSpPr>
              <a:stCxn id="72" idx="6"/>
              <a:endCxn id="69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4CE3BD1-79C2-193C-A8BD-49562FF1F782}"/>
                </a:ext>
              </a:extLst>
            </p:cNvPr>
            <p:cNvCxnSpPr>
              <a:stCxn id="72" idx="6"/>
              <a:endCxn id="70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B6389D9A-5725-B210-42E6-1CF099F1D49F}"/>
                </a:ext>
              </a:extLst>
            </p:cNvPr>
            <p:cNvCxnSpPr>
              <a:stCxn id="73" idx="6"/>
              <a:endCxn id="67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CAA2F024-CAF5-9AF3-918C-4FBE9B15E0F4}"/>
                </a:ext>
              </a:extLst>
            </p:cNvPr>
            <p:cNvCxnSpPr>
              <a:stCxn id="74" idx="6"/>
              <a:endCxn id="68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92FBFBB3-6334-2249-6A91-39C40768759A}"/>
                </a:ext>
              </a:extLst>
            </p:cNvPr>
            <p:cNvCxnSpPr>
              <a:stCxn id="73" idx="6"/>
              <a:endCxn id="68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F4019106-2020-4F3B-5EEF-E798300878C6}"/>
                </a:ext>
              </a:extLst>
            </p:cNvPr>
            <p:cNvCxnSpPr>
              <a:stCxn id="73" idx="6"/>
              <a:endCxn id="69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FD128195-8916-6A2A-85A0-266998DC35AB}"/>
                </a:ext>
              </a:extLst>
            </p:cNvPr>
            <p:cNvCxnSpPr>
              <a:stCxn id="73" idx="6"/>
              <a:endCxn id="70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4207899F-CE59-E20A-03D0-B646CCD902D7}"/>
                </a:ext>
              </a:extLst>
            </p:cNvPr>
            <p:cNvCxnSpPr>
              <a:stCxn id="74" idx="6"/>
              <a:endCxn id="67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de Seta Reta 84">
              <a:extLst>
                <a:ext uri="{FF2B5EF4-FFF2-40B4-BE49-F238E27FC236}">
                  <a16:creationId xmlns:a16="http://schemas.microsoft.com/office/drawing/2014/main" id="{2D9E46AA-2196-40AC-FAAE-DDC3701EFE2B}"/>
                </a:ext>
              </a:extLst>
            </p:cNvPr>
            <p:cNvCxnSpPr>
              <a:stCxn id="74" idx="6"/>
              <a:endCxn id="69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de Seta Reta 85">
              <a:extLst>
                <a:ext uri="{FF2B5EF4-FFF2-40B4-BE49-F238E27FC236}">
                  <a16:creationId xmlns:a16="http://schemas.microsoft.com/office/drawing/2014/main" id="{340830F5-22FD-4DF2-20C4-7199D259D05E}"/>
                </a:ext>
              </a:extLst>
            </p:cNvPr>
            <p:cNvCxnSpPr>
              <a:stCxn id="74" idx="6"/>
              <a:endCxn id="70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0AFA5575-46B5-7D26-003E-A81D8B58303C}"/>
                </a:ext>
              </a:extLst>
            </p:cNvPr>
            <p:cNvCxnSpPr>
              <a:cxnSpLocks/>
              <a:stCxn id="90" idx="3"/>
              <a:endCxn id="72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95F2420B-490F-F88B-7163-8FFCF09614EB}"/>
                </a:ext>
              </a:extLst>
            </p:cNvPr>
            <p:cNvCxnSpPr>
              <a:cxnSpLocks/>
              <a:stCxn id="97" idx="3"/>
              <a:endCxn id="73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70111853-53DA-BB6E-D856-62664CB6BA66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DA583333-A8EF-D39D-BC21-6E64775505C4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DA583333-A8EF-D39D-BC21-6E64775505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CaixaDeTexto 90">
                  <a:extLst>
                    <a:ext uri="{FF2B5EF4-FFF2-40B4-BE49-F238E27FC236}">
                      <a16:creationId xmlns:a16="http://schemas.microsoft.com/office/drawing/2014/main" id="{939A8917-8C09-106B-A3A4-98895815D8B9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1" name="CaixaDeTexto 90">
                  <a:extLst>
                    <a:ext uri="{FF2B5EF4-FFF2-40B4-BE49-F238E27FC236}">
                      <a16:creationId xmlns:a16="http://schemas.microsoft.com/office/drawing/2014/main" id="{939A8917-8C09-106B-A3A4-98895815D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D7952CA1-2E65-FB2B-8612-41C7DBDD5D69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C2DA3FF8-86B2-C513-10C9-4C1FE6A2EACB}"/>
                </a:ext>
              </a:extLst>
            </p:cNvPr>
            <p:cNvCxnSpPr>
              <a:stCxn id="92" idx="6"/>
              <a:endCxn id="70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4D87E887-A2CC-73ED-C053-3055976FFBB4}"/>
                </a:ext>
              </a:extLst>
            </p:cNvPr>
            <p:cNvCxnSpPr>
              <a:stCxn id="92" idx="6"/>
              <a:endCxn id="69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D3FA4C65-42E1-D2EB-6428-C1D22CA1EEBA}"/>
                </a:ext>
              </a:extLst>
            </p:cNvPr>
            <p:cNvCxnSpPr>
              <a:stCxn id="92" idx="6"/>
              <a:endCxn id="68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E468D7FD-3D31-1CCC-BBD3-C0001661F473}"/>
                </a:ext>
              </a:extLst>
            </p:cNvPr>
            <p:cNvCxnSpPr>
              <a:stCxn id="92" idx="6"/>
              <a:endCxn id="67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A85808C2-0EDA-9820-8246-7012042476E5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A85808C2-0EDA-9820-8246-701204247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58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F8AB0928-A973-02F0-4375-8499B78DE80F}"/>
                </a:ext>
              </a:extLst>
            </p:cNvPr>
            <p:cNvCxnSpPr>
              <a:cxnSpLocks/>
              <a:stCxn id="91" idx="3"/>
              <a:endCxn id="72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de Seta Reta 98">
              <a:extLst>
                <a:ext uri="{FF2B5EF4-FFF2-40B4-BE49-F238E27FC236}">
                  <a16:creationId xmlns:a16="http://schemas.microsoft.com/office/drawing/2014/main" id="{BA13EDF4-48D4-F21E-A597-D08FF8D2B701}"/>
                </a:ext>
              </a:extLst>
            </p:cNvPr>
            <p:cNvCxnSpPr>
              <a:cxnSpLocks/>
              <a:stCxn id="91" idx="3"/>
              <a:endCxn id="73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114669D2-2269-DDDB-4B97-00F01A939DD8}"/>
                </a:ext>
              </a:extLst>
            </p:cNvPr>
            <p:cNvCxnSpPr>
              <a:stCxn id="97" idx="3"/>
              <a:endCxn id="74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65AB823D-D31C-DBBB-677E-4CD61F431FF8}"/>
                </a:ext>
              </a:extLst>
            </p:cNvPr>
            <p:cNvCxnSpPr>
              <a:cxnSpLocks/>
              <a:stCxn id="97" idx="3"/>
              <a:endCxn id="72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9FABDF6A-C6A5-B8DE-385C-6F58A91254C2}"/>
                </a:ext>
              </a:extLst>
            </p:cNvPr>
            <p:cNvCxnSpPr>
              <a:cxnSpLocks/>
              <a:stCxn id="91" idx="3"/>
              <a:endCxn id="74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22FF6077-1069-DD2D-9677-6148178989FA}"/>
                </a:ext>
              </a:extLst>
            </p:cNvPr>
            <p:cNvCxnSpPr>
              <a:cxnSpLocks/>
              <a:stCxn id="91" idx="3"/>
              <a:endCxn id="92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1005AE2E-6ED6-05B7-C8BB-440615E6AE70}"/>
                </a:ext>
              </a:extLst>
            </p:cNvPr>
            <p:cNvCxnSpPr>
              <a:stCxn id="90" idx="3"/>
              <a:endCxn id="73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FEDAF249-A615-CB9B-FDEA-C6473222AF95}"/>
                </a:ext>
              </a:extLst>
            </p:cNvPr>
            <p:cNvCxnSpPr>
              <a:stCxn id="90" idx="3"/>
              <a:endCxn id="74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38F01169-FBAE-67CA-A8E3-D3740AED166D}"/>
                </a:ext>
              </a:extLst>
            </p:cNvPr>
            <p:cNvCxnSpPr>
              <a:stCxn id="90" idx="3"/>
              <a:endCxn id="92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E0C8B6B-FECC-18B2-764E-A56ED6100763}"/>
                </a:ext>
              </a:extLst>
            </p:cNvPr>
            <p:cNvCxnSpPr>
              <a:stCxn id="97" idx="3"/>
              <a:endCxn id="92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32040CC7-F78B-77BD-3F5D-F579C2058B88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>
              <a:extLst>
                <a:ext uri="{FF2B5EF4-FFF2-40B4-BE49-F238E27FC236}">
                  <a16:creationId xmlns:a16="http://schemas.microsoft.com/office/drawing/2014/main" id="{AF0FDCE5-B140-0A57-0951-279A63064744}"/>
                </a:ext>
              </a:extLst>
            </p:cNvPr>
            <p:cNvCxnSpPr>
              <a:stCxn id="68" idx="6"/>
              <a:endCxn id="71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>
              <a:extLst>
                <a:ext uri="{FF2B5EF4-FFF2-40B4-BE49-F238E27FC236}">
                  <a16:creationId xmlns:a16="http://schemas.microsoft.com/office/drawing/2014/main" id="{4BB77024-2C79-20AE-3A68-DD47167249CC}"/>
                </a:ext>
              </a:extLst>
            </p:cNvPr>
            <p:cNvCxnSpPr>
              <a:stCxn id="69" idx="6"/>
              <a:endCxn id="71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E2EC43CA-A5E6-6750-8FF0-011418C65F34}"/>
                </a:ext>
              </a:extLst>
            </p:cNvPr>
            <p:cNvCxnSpPr>
              <a:stCxn id="70" idx="6"/>
              <a:endCxn id="71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aixaDeTexto 111">
                  <a:extLst>
                    <a:ext uri="{FF2B5EF4-FFF2-40B4-BE49-F238E27FC236}">
                      <a16:creationId xmlns:a16="http://schemas.microsoft.com/office/drawing/2014/main" id="{628E7D7B-296F-803A-4E20-C87F70A277C7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CaixaDeTexto 112">
              <a:extLst>
                <a:ext uri="{FF2B5EF4-FFF2-40B4-BE49-F238E27FC236}">
                  <a16:creationId xmlns:a16="http://schemas.microsoft.com/office/drawing/2014/main" id="{66BD17E2-1576-C104-A491-774E7D3A356B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538F3247-E03D-D774-19C8-EEE56C5F03BD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DF93AB87-AB56-CA4B-28A1-F202B4F1DB0C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523E5CD0-66B3-4CB6-0732-4B62C41BE524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CaixaDeTexto 116">
                  <a:extLst>
                    <a:ext uri="{FF2B5EF4-FFF2-40B4-BE49-F238E27FC236}">
                      <a16:creationId xmlns:a16="http://schemas.microsoft.com/office/drawing/2014/main" id="{D362566E-E69C-AC89-451E-7400C5699B3D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7" name="CaixaDeTexto 116">
                  <a:extLst>
                    <a:ext uri="{FF2B5EF4-FFF2-40B4-BE49-F238E27FC236}">
                      <a16:creationId xmlns:a16="http://schemas.microsoft.com/office/drawing/2014/main" id="{D362566E-E69C-AC89-451E-7400C5699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3F99CA33-8B2C-D3D2-49E8-5F99A7ADD02D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de Seta Reta 118">
              <a:extLst>
                <a:ext uri="{FF2B5EF4-FFF2-40B4-BE49-F238E27FC236}">
                  <a16:creationId xmlns:a16="http://schemas.microsoft.com/office/drawing/2014/main" id="{52A9177E-B13D-216A-20A7-F4D42F93D13C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A15EE346-61C2-1E3A-0379-9731652D2D0B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C2F89C8E-9BE0-B2B4-4B48-4D14A746CE81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5EBEBBDC-F2AE-988F-1B60-5F16E31BAD7F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8A8514E9-AD7F-5F68-DA81-52B70FE93E2B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>
              <a:extLst>
                <a:ext uri="{FF2B5EF4-FFF2-40B4-BE49-F238E27FC236}">
                  <a16:creationId xmlns:a16="http://schemas.microsoft.com/office/drawing/2014/main" id="{5AA7FC99-6BCC-DDE7-9FA2-7C6471151C92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920FD955-3A08-8332-0AE1-29C7A1B4E22A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>
              <a:extLst>
                <a:ext uri="{FF2B5EF4-FFF2-40B4-BE49-F238E27FC236}">
                  <a16:creationId xmlns:a16="http://schemas.microsoft.com/office/drawing/2014/main" id="{C9D09184-C806-96FE-B878-0C50CA1D5BF6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8018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C5B31-7BF5-32E8-39A8-6F7FC4BA8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128"/>
            <a:ext cx="10515600" cy="27231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6000" i="1" dirty="0"/>
              <a:t>Mas como encontramos o número ideal de camadas e neurônios?</a:t>
            </a:r>
          </a:p>
        </p:txBody>
      </p:sp>
    </p:spTree>
    <p:extLst>
      <p:ext uri="{BB962C8B-B14F-4D97-AF65-F5344CB8AC3E}">
        <p14:creationId xmlns:p14="http://schemas.microsoft.com/office/powerpoint/2010/main" val="37960834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10483</TotalTime>
  <Words>1583</Words>
  <Application>Microsoft Office PowerPoint</Application>
  <PresentationFormat>Widescreen</PresentationFormat>
  <Paragraphs>254</Paragraphs>
  <Slides>25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Wingdings</vt:lpstr>
      <vt:lpstr>Tema do Office</vt:lpstr>
      <vt:lpstr>TP557 - Tópicos avançados em IoT e Machine Learning: Regressão com DNNs (Parte II)</vt:lpstr>
      <vt:lpstr>O que vamos ver?</vt:lpstr>
      <vt:lpstr>Regressão</vt:lpstr>
      <vt:lpstr>Regressão</vt:lpstr>
      <vt:lpstr>Regressão</vt:lpstr>
      <vt:lpstr>Regressão</vt:lpstr>
      <vt:lpstr>Regressão</vt:lpstr>
      <vt:lpstr>Aproximação universal de funções</vt:lpstr>
      <vt:lpstr>Apresentação do PowerPoint</vt:lpstr>
      <vt:lpstr>Otimização hiperparamétrica</vt:lpstr>
      <vt:lpstr>Otimização hiperparamétrica</vt:lpstr>
      <vt:lpstr>ML Workflow</vt:lpstr>
      <vt:lpstr>ML Workflow</vt:lpstr>
      <vt:lpstr>ML Workflow</vt:lpstr>
      <vt:lpstr>ML Workflow</vt:lpstr>
      <vt:lpstr>ML Workflow</vt:lpstr>
      <vt:lpstr>ML Workflow</vt:lpstr>
      <vt:lpstr>ML Workflow</vt:lpstr>
      <vt:lpstr>ML Workflow</vt:lpstr>
      <vt:lpstr>ML Workflow</vt:lpstr>
      <vt:lpstr>Exemplo</vt:lpstr>
      <vt:lpstr>Atividades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2033</cp:revision>
  <dcterms:created xsi:type="dcterms:W3CDTF">2020-01-20T13:50:05Z</dcterms:created>
  <dcterms:modified xsi:type="dcterms:W3CDTF">2023-09-18T18:05:39Z</dcterms:modified>
</cp:coreProperties>
</file>